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41"/>
  </p:notesMasterIdLst>
  <p:handoutMasterIdLst>
    <p:handoutMasterId r:id="rId42"/>
  </p:handoutMasterIdLst>
  <p:sldIdLst>
    <p:sldId id="470" r:id="rId2"/>
    <p:sldId id="577" r:id="rId3"/>
    <p:sldId id="578" r:id="rId4"/>
    <p:sldId id="278" r:id="rId5"/>
    <p:sldId id="338" r:id="rId6"/>
    <p:sldId id="557" r:id="rId7"/>
    <p:sldId id="593" r:id="rId8"/>
    <p:sldId id="559" r:id="rId9"/>
    <p:sldId id="612" r:id="rId10"/>
    <p:sldId id="579" r:id="rId11"/>
    <p:sldId id="594" r:id="rId12"/>
    <p:sldId id="613" r:id="rId13"/>
    <p:sldId id="592" r:id="rId14"/>
    <p:sldId id="610" r:id="rId15"/>
    <p:sldId id="595" r:id="rId16"/>
    <p:sldId id="596" r:id="rId17"/>
    <p:sldId id="611" r:id="rId18"/>
    <p:sldId id="580" r:id="rId19"/>
    <p:sldId id="581" r:id="rId20"/>
    <p:sldId id="608" r:id="rId21"/>
    <p:sldId id="601" r:id="rId22"/>
    <p:sldId id="600" r:id="rId23"/>
    <p:sldId id="602" r:id="rId24"/>
    <p:sldId id="603" r:id="rId25"/>
    <p:sldId id="614" r:id="rId26"/>
    <p:sldId id="583" r:id="rId27"/>
    <p:sldId id="586" r:id="rId28"/>
    <p:sldId id="587" r:id="rId29"/>
    <p:sldId id="588" r:id="rId30"/>
    <p:sldId id="607" r:id="rId31"/>
    <p:sldId id="609" r:id="rId32"/>
    <p:sldId id="589" r:id="rId33"/>
    <p:sldId id="471" r:id="rId34"/>
    <p:sldId id="615" r:id="rId35"/>
    <p:sldId id="616" r:id="rId36"/>
    <p:sldId id="617" r:id="rId37"/>
    <p:sldId id="618" r:id="rId38"/>
    <p:sldId id="476" r:id="rId39"/>
    <p:sldId id="547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CC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592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 dirty="0" smtClean="0"/>
              <a:t>Contributions (in years) of causes of death and age-groups to inequalities in life expectancy between educational groups, men, 1998-2007</a:t>
            </a:r>
            <a:endParaRPr lang="en-US" sz="1400" baseline="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decomposition_CoDmen!$B$65</c:f>
              <c:strCache>
                <c:ptCount val="1"/>
                <c:pt idx="0">
                  <c:v>ischae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decomposition_CoDmen!$B$66:$B$75</c:f>
              <c:numCache>
                <c:formatCode>0.00000</c:formatCode>
                <c:ptCount val="10"/>
                <c:pt idx="0">
                  <c:v>0</c:v>
                </c:pt>
                <c:pt idx="1">
                  <c:v>1.8373206171961115E-2</c:v>
                </c:pt>
                <c:pt idx="2">
                  <c:v>-6.3501951881338925E-3</c:v>
                </c:pt>
                <c:pt idx="3">
                  <c:v>7.836251118512659E-2</c:v>
                </c:pt>
                <c:pt idx="4">
                  <c:v>7.3290263106393957E-2</c:v>
                </c:pt>
                <c:pt idx="5">
                  <c:v>0.11826136609109422</c:v>
                </c:pt>
                <c:pt idx="6">
                  <c:v>6.520615792898192E-2</c:v>
                </c:pt>
                <c:pt idx="7">
                  <c:v>9.1132119282261767E-2</c:v>
                </c:pt>
                <c:pt idx="8">
                  <c:v>9.8738192044208861E-2</c:v>
                </c:pt>
                <c:pt idx="9">
                  <c:v>5.4176927882412535E-3</c:v>
                </c:pt>
              </c:numCache>
            </c:numRef>
          </c:val>
        </c:ser>
        <c:ser>
          <c:idx val="1"/>
          <c:order val="1"/>
          <c:tx>
            <c:strRef>
              <c:f>decomposition_CoDmen!$C$65</c:f>
              <c:strCache>
                <c:ptCount val="1"/>
                <c:pt idx="0">
                  <c:v>cervas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decomposition_CoDmen!$C$66:$C$75</c:f>
              <c:numCache>
                <c:formatCode>0.00000</c:formatCode>
                <c:ptCount val="10"/>
                <c:pt idx="0">
                  <c:v>0</c:v>
                </c:pt>
                <c:pt idx="1">
                  <c:v>-5.2206668103959306E-3</c:v>
                </c:pt>
                <c:pt idx="2">
                  <c:v>3.8197688210550057E-2</c:v>
                </c:pt>
                <c:pt idx="3">
                  <c:v>7.4601450127097114E-3</c:v>
                </c:pt>
                <c:pt idx="4">
                  <c:v>5.6004689805485779E-2</c:v>
                </c:pt>
                <c:pt idx="5">
                  <c:v>9.6489268602812633E-3</c:v>
                </c:pt>
                <c:pt idx="6">
                  <c:v>1.2816125780136745E-2</c:v>
                </c:pt>
                <c:pt idx="7">
                  <c:v>5.5228016690917786E-2</c:v>
                </c:pt>
                <c:pt idx="8">
                  <c:v>1.5675711527588568E-2</c:v>
                </c:pt>
                <c:pt idx="9">
                  <c:v>1.6719453435035943E-2</c:v>
                </c:pt>
              </c:numCache>
            </c:numRef>
          </c:val>
        </c:ser>
        <c:ser>
          <c:idx val="2"/>
          <c:order val="2"/>
          <c:tx>
            <c:strRef>
              <c:f>decomposition_CoDmen!$D$65</c:f>
              <c:strCache>
                <c:ptCount val="1"/>
                <c:pt idx="0">
                  <c:v>othercvd</c:v>
                </c:pt>
              </c:strCache>
            </c:strRef>
          </c:tx>
          <c:spPr>
            <a:solidFill>
              <a:srgbClr val="FF5B5B"/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decomposition_CoDmen!$D$66:$D$75</c:f>
              <c:numCache>
                <c:formatCode>0.00000</c:formatCode>
                <c:ptCount val="10"/>
                <c:pt idx="0">
                  <c:v>-1.3266571679224586E-2</c:v>
                </c:pt>
                <c:pt idx="1">
                  <c:v>7.9318725511692539E-3</c:v>
                </c:pt>
                <c:pt idx="2">
                  <c:v>0</c:v>
                </c:pt>
                <c:pt idx="3">
                  <c:v>6.7161964148837142E-2</c:v>
                </c:pt>
                <c:pt idx="4">
                  <c:v>5.8470821698694345E-2</c:v>
                </c:pt>
                <c:pt idx="5">
                  <c:v>8.6320896112535767E-2</c:v>
                </c:pt>
                <c:pt idx="6">
                  <c:v>5.4728151499212875E-2</c:v>
                </c:pt>
                <c:pt idx="7">
                  <c:v>7.5715790800665358E-2</c:v>
                </c:pt>
                <c:pt idx="8">
                  <c:v>5.5246529380146306E-2</c:v>
                </c:pt>
                <c:pt idx="9">
                  <c:v>3.9176426035103191E-2</c:v>
                </c:pt>
              </c:numCache>
            </c:numRef>
          </c:val>
        </c:ser>
        <c:ser>
          <c:idx val="3"/>
          <c:order val="3"/>
          <c:tx>
            <c:strRef>
              <c:f>decomposition_CoDmen!$E$65</c:f>
              <c:strCache>
                <c:ptCount val="1"/>
                <c:pt idx="0">
                  <c:v>colorect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decomposition_CoDmen!$E$66:$E$75</c:f>
              <c:numCache>
                <c:formatCode>0.00000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-8.6769056350456172E-3</c:v>
                </c:pt>
                <c:pt idx="3">
                  <c:v>-1.122120607073919E-2</c:v>
                </c:pt>
                <c:pt idx="4">
                  <c:v>-2.8428466917243052E-2</c:v>
                </c:pt>
                <c:pt idx="5">
                  <c:v>2.8724161025131381E-2</c:v>
                </c:pt>
                <c:pt idx="6">
                  <c:v>-2.8747654763853981E-2</c:v>
                </c:pt>
                <c:pt idx="7">
                  <c:v>-8.4920858430278193E-3</c:v>
                </c:pt>
                <c:pt idx="8">
                  <c:v>4.2343211704088286E-3</c:v>
                </c:pt>
                <c:pt idx="9">
                  <c:v>-7.8099387417701069E-3</c:v>
                </c:pt>
              </c:numCache>
            </c:numRef>
          </c:val>
        </c:ser>
        <c:ser>
          <c:idx val="4"/>
          <c:order val="4"/>
          <c:tx>
            <c:strRef>
              <c:f>decomposition_CoDmen!$F$65</c:f>
              <c:strCache>
                <c:ptCount val="1"/>
                <c:pt idx="0">
                  <c:v>calung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decomposition_CoDmen!$F$66:$F$75</c:f>
              <c:numCache>
                <c:formatCode>0.00000</c:formatCode>
                <c:ptCount val="10"/>
                <c:pt idx="0">
                  <c:v>0</c:v>
                </c:pt>
                <c:pt idx="1">
                  <c:v>3.674641234392223E-2</c:v>
                </c:pt>
                <c:pt idx="2">
                  <c:v>6.6555115562598632E-2</c:v>
                </c:pt>
                <c:pt idx="3">
                  <c:v>5.2241674123417722E-2</c:v>
                </c:pt>
                <c:pt idx="4">
                  <c:v>8.3177440727676424E-2</c:v>
                </c:pt>
                <c:pt idx="5">
                  <c:v>8.6469309149677362E-2</c:v>
                </c:pt>
                <c:pt idx="6">
                  <c:v>0.10365453526939217</c:v>
                </c:pt>
                <c:pt idx="7">
                  <c:v>0.11777223682151897</c:v>
                </c:pt>
                <c:pt idx="8">
                  <c:v>9.1595351672904904E-2</c:v>
                </c:pt>
                <c:pt idx="9">
                  <c:v>2.7281557991743661E-2</c:v>
                </c:pt>
              </c:numCache>
            </c:numRef>
          </c:val>
        </c:ser>
        <c:ser>
          <c:idx val="5"/>
          <c:order val="5"/>
          <c:tx>
            <c:strRef>
              <c:f>decomposition_CoDmen!$G$65</c:f>
              <c:strCache>
                <c:ptCount val="1"/>
                <c:pt idx="0">
                  <c:v>capros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decomposition_CoDmen!$G$66:$G$75</c:f>
              <c:numCache>
                <c:formatCode>0.00000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-9.3521007859980534E-3</c:v>
                </c:pt>
                <c:pt idx="6">
                  <c:v>7.01435805110314E-3</c:v>
                </c:pt>
                <c:pt idx="7">
                  <c:v>2.7222047544344079E-2</c:v>
                </c:pt>
                <c:pt idx="8">
                  <c:v>1.3337583947465207E-2</c:v>
                </c:pt>
                <c:pt idx="9">
                  <c:v>3.5784607466585482E-3</c:v>
                </c:pt>
              </c:numCache>
            </c:numRef>
          </c:val>
        </c:ser>
        <c:ser>
          <c:idx val="6"/>
          <c:order val="6"/>
          <c:tx>
            <c:strRef>
              <c:f>decomposition_CoDmen!$H$65</c:f>
              <c:strCache>
                <c:ptCount val="1"/>
                <c:pt idx="0">
                  <c:v>othercancer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decomposition_CoDmen!$H$66:$H$75</c:f>
              <c:numCache>
                <c:formatCode>0.00000</c:formatCode>
                <c:ptCount val="10"/>
                <c:pt idx="0">
                  <c:v>0</c:v>
                </c:pt>
                <c:pt idx="1">
                  <c:v>7.6204030428617786E-2</c:v>
                </c:pt>
                <c:pt idx="2">
                  <c:v>7.8285184878903926E-3</c:v>
                </c:pt>
                <c:pt idx="3">
                  <c:v>5.5920099043648218E-2</c:v>
                </c:pt>
                <c:pt idx="4">
                  <c:v>-4.1479699027611701E-3</c:v>
                </c:pt>
                <c:pt idx="5">
                  <c:v>5.2128801921970634E-2</c:v>
                </c:pt>
                <c:pt idx="6">
                  <c:v>4.2472000226080591E-3</c:v>
                </c:pt>
                <c:pt idx="7">
                  <c:v>3.5985870256779731E-3</c:v>
                </c:pt>
                <c:pt idx="8">
                  <c:v>5.8090819765574515E-2</c:v>
                </c:pt>
                <c:pt idx="9">
                  <c:v>2.5875520158330771E-2</c:v>
                </c:pt>
              </c:numCache>
            </c:numRef>
          </c:val>
        </c:ser>
        <c:ser>
          <c:idx val="7"/>
          <c:order val="7"/>
          <c:tx>
            <c:strRef>
              <c:f>decomposition_CoDmen!$I$65</c:f>
              <c:strCache>
                <c:ptCount val="1"/>
                <c:pt idx="0">
                  <c:v>respir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decomposition_CoDmen!$I$66:$I$75</c:f>
              <c:numCache>
                <c:formatCode>0.00000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1.4178713676024288E-2</c:v>
                </c:pt>
                <c:pt idx="3">
                  <c:v>2.2401094072578884E-2</c:v>
                </c:pt>
                <c:pt idx="4">
                  <c:v>2.0177827208616956E-2</c:v>
                </c:pt>
                <c:pt idx="5">
                  <c:v>1.907523416485012E-2</c:v>
                </c:pt>
                <c:pt idx="6">
                  <c:v>6.1568386962773315E-2</c:v>
                </c:pt>
                <c:pt idx="7">
                  <c:v>7.2402157580945467E-2</c:v>
                </c:pt>
                <c:pt idx="8">
                  <c:v>6.6310214562955092E-2</c:v>
                </c:pt>
                <c:pt idx="9">
                  <c:v>6.1040291238605597E-2</c:v>
                </c:pt>
              </c:numCache>
            </c:numRef>
          </c:val>
        </c:ser>
        <c:ser>
          <c:idx val="8"/>
          <c:order val="8"/>
          <c:tx>
            <c:strRef>
              <c:f>decomposition_CoDmen!$J$65</c:f>
              <c:strCache>
                <c:ptCount val="1"/>
                <c:pt idx="0">
                  <c:v>extern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decomposition_CoDmen!$J$66:$J$75</c:f>
              <c:numCache>
                <c:formatCode>0.00000</c:formatCode>
                <c:ptCount val="10"/>
                <c:pt idx="0">
                  <c:v>0.13931340043964927</c:v>
                </c:pt>
                <c:pt idx="1">
                  <c:v>5.0100696376638131E-2</c:v>
                </c:pt>
                <c:pt idx="2">
                  <c:v>7.7558731644555956E-2</c:v>
                </c:pt>
                <c:pt idx="3">
                  <c:v>5.2221015088967974E-2</c:v>
                </c:pt>
                <c:pt idx="4">
                  <c:v>-3.7218478882609868E-3</c:v>
                </c:pt>
                <c:pt idx="5">
                  <c:v>-5.9131722768585564E-3</c:v>
                </c:pt>
                <c:pt idx="6">
                  <c:v>1.1690596751838568E-2</c:v>
                </c:pt>
                <c:pt idx="7">
                  <c:v>2.127169571197721E-2</c:v>
                </c:pt>
                <c:pt idx="8">
                  <c:v>9.5451967668942761E-3</c:v>
                </c:pt>
                <c:pt idx="9">
                  <c:v>8.3164072967009898E-3</c:v>
                </c:pt>
              </c:numCache>
            </c:numRef>
          </c:val>
        </c:ser>
        <c:ser>
          <c:idx val="9"/>
          <c:order val="9"/>
          <c:tx>
            <c:strRef>
              <c:f>decomposition_CoDmen!$K$65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decomposition_CoDmen!$A$66:$A$75</c:f>
              <c:strCache>
                <c:ptCount val="10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  <c:pt idx="8">
                  <c:v>70-74</c:v>
                </c:pt>
                <c:pt idx="9">
                  <c:v>75-79</c:v>
                </c:pt>
              </c:strCache>
            </c:strRef>
          </c:cat>
          <c:val>
            <c:numRef>
              <c:f>decomposition_CoDmen!$K$66:$K$75</c:f>
              <c:numCache>
                <c:formatCode>0.00000</c:formatCode>
                <c:ptCount val="10"/>
                <c:pt idx="0">
                  <c:v>2.4326847347842115E-2</c:v>
                </c:pt>
                <c:pt idx="1">
                  <c:v>2.9218029135054405E-2</c:v>
                </c:pt>
                <c:pt idx="2">
                  <c:v>4.4862851474984589E-2</c:v>
                </c:pt>
                <c:pt idx="3">
                  <c:v>9.3241483141646528E-2</c:v>
                </c:pt>
                <c:pt idx="4">
                  <c:v>5.474897381043338E-2</c:v>
                </c:pt>
                <c:pt idx="5">
                  <c:v>9.9557164519098129E-2</c:v>
                </c:pt>
                <c:pt idx="6">
                  <c:v>7.3520167595925945E-2</c:v>
                </c:pt>
                <c:pt idx="7">
                  <c:v>8.5763697454981733E-2</c:v>
                </c:pt>
                <c:pt idx="8">
                  <c:v>4.089661982207142E-2</c:v>
                </c:pt>
                <c:pt idx="9">
                  <c:v>4.0016085461697028E-2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4104064"/>
        <c:axId val="144105856"/>
      </c:barChart>
      <c:catAx>
        <c:axId val="14410406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nl-NL"/>
          </a:p>
        </c:txPr>
        <c:crossAx val="144105856"/>
        <c:crosses val="autoZero"/>
        <c:auto val="1"/>
        <c:lblAlgn val="ctr"/>
        <c:lblOffset val="100"/>
        <c:noMultiLvlLbl val="0"/>
      </c:catAx>
      <c:valAx>
        <c:axId val="144105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nl-NL"/>
          </a:p>
        </c:txPr>
        <c:crossAx val="14410406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 sz="1800" dirty="0" err="1"/>
              <a:t>Current</a:t>
            </a:r>
            <a:r>
              <a:rPr lang="nl-NL" sz="1800" dirty="0"/>
              <a:t> smoking</a:t>
            </a:r>
          </a:p>
          <a:p>
            <a:pPr>
              <a:defRPr/>
            </a:pPr>
            <a:r>
              <a:rPr lang="nl-NL" sz="1800" dirty="0"/>
              <a:t>Spain vs. </a:t>
            </a:r>
            <a:r>
              <a:rPr lang="nl-NL" sz="1800" dirty="0" err="1"/>
              <a:t>Nordic</a:t>
            </a:r>
            <a:r>
              <a:rPr lang="nl-NL" sz="1800" dirty="0"/>
              <a:t> </a:t>
            </a:r>
            <a:r>
              <a:rPr lang="nl-NL" sz="1800" dirty="0" err="1"/>
              <a:t>countries</a:t>
            </a:r>
            <a:r>
              <a:rPr lang="nl-NL" sz="1800" dirty="0"/>
              <a:t>, men, 2000s</a:t>
            </a:r>
          </a:p>
        </c:rich>
      </c:tx>
      <c:layout>
        <c:manualLayout>
          <c:xMode val="edge"/>
          <c:yMode val="edge"/>
          <c:x val="0.29309804007505791"/>
          <c:y val="1.399756288102027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Spain!$D$83</c:f>
              <c:strCache>
                <c:ptCount val="1"/>
                <c:pt idx="0">
                  <c:v>Spain, Low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Spain!$E$83:$H$83</c:f>
              <c:numCache>
                <c:formatCode>General</c:formatCode>
                <c:ptCount val="4"/>
                <c:pt idx="0">
                  <c:v>0.59199999999999997</c:v>
                </c:pt>
                <c:pt idx="1">
                  <c:v>0.47</c:v>
                </c:pt>
                <c:pt idx="2">
                  <c:v>0.29499999999999998</c:v>
                </c:pt>
                <c:pt idx="3">
                  <c:v>0.161</c:v>
                </c:pt>
              </c:numCache>
            </c:numRef>
          </c:val>
        </c:ser>
        <c:ser>
          <c:idx val="1"/>
          <c:order val="1"/>
          <c:tx>
            <c:strRef>
              <c:f>Spain!$D$84</c:f>
              <c:strCache>
                <c:ptCount val="1"/>
                <c:pt idx="0">
                  <c:v>Spain, High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Spain!$E$84:$H$84</c:f>
              <c:numCache>
                <c:formatCode>General</c:formatCode>
                <c:ptCount val="4"/>
                <c:pt idx="0">
                  <c:v>0.39800000000000002</c:v>
                </c:pt>
                <c:pt idx="1">
                  <c:v>0.35899999999999999</c:v>
                </c:pt>
                <c:pt idx="2">
                  <c:v>0.27400000000000002</c:v>
                </c:pt>
                <c:pt idx="3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Spain!$D$85</c:f>
              <c:strCache>
                <c:ptCount val="1"/>
                <c:pt idx="0">
                  <c:v>Nordic, Low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Spain!$E$85:$H$85</c:f>
              <c:numCache>
                <c:formatCode>General</c:formatCode>
                <c:ptCount val="4"/>
                <c:pt idx="0">
                  <c:v>0.46775</c:v>
                </c:pt>
                <c:pt idx="1">
                  <c:v>0.40500000000000003</c:v>
                </c:pt>
                <c:pt idx="2">
                  <c:v>0.309</c:v>
                </c:pt>
                <c:pt idx="3">
                  <c:v>0.22475000000000001</c:v>
                </c:pt>
              </c:numCache>
            </c:numRef>
          </c:val>
        </c:ser>
        <c:ser>
          <c:idx val="3"/>
          <c:order val="3"/>
          <c:tx>
            <c:strRef>
              <c:f>Spain!$D$86</c:f>
              <c:strCache>
                <c:ptCount val="1"/>
                <c:pt idx="0">
                  <c:v>Nordic, High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Spain!$E$86:$H$86</c:f>
              <c:numCache>
                <c:formatCode>General</c:formatCode>
                <c:ptCount val="4"/>
                <c:pt idx="0">
                  <c:v>0.20349999999999999</c:v>
                </c:pt>
                <c:pt idx="1">
                  <c:v>0.23149999999999998</c:v>
                </c:pt>
                <c:pt idx="2">
                  <c:v>0.1865</c:v>
                </c:pt>
                <c:pt idx="3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50016"/>
        <c:axId val="88564096"/>
      </c:barChart>
      <c:catAx>
        <c:axId val="8855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88564096"/>
        <c:crosses val="autoZero"/>
        <c:auto val="1"/>
        <c:lblAlgn val="ctr"/>
        <c:lblOffset val="100"/>
        <c:noMultiLvlLbl val="0"/>
      </c:catAx>
      <c:valAx>
        <c:axId val="8856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baseline="0"/>
                </a:pPr>
                <a:r>
                  <a:rPr lang="en-US" sz="1400" b="0" baseline="0"/>
                  <a:t>Prevalence of smoking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550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 dirty="0"/>
              <a:t>Current smoking</a:t>
            </a:r>
            <a:br>
              <a:rPr lang="en-US" sz="1800" baseline="0" dirty="0"/>
            </a:br>
            <a:r>
              <a:rPr lang="en-US" sz="1800" baseline="0" dirty="0"/>
              <a:t>Spain vs. Nordic countries, women, 2000s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Spain!$D$91</c:f>
              <c:strCache>
                <c:ptCount val="1"/>
                <c:pt idx="0">
                  <c:v>Spain, Low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Spain!$E$91:$H$91</c:f>
              <c:numCache>
                <c:formatCode>General</c:formatCode>
                <c:ptCount val="4"/>
                <c:pt idx="0">
                  <c:v>0.45300000000000001</c:v>
                </c:pt>
                <c:pt idx="1">
                  <c:v>0.17299999999999999</c:v>
                </c:pt>
                <c:pt idx="2">
                  <c:v>0.04</c:v>
                </c:pt>
                <c:pt idx="3">
                  <c:v>8.9999999999999993E-3</c:v>
                </c:pt>
              </c:numCache>
            </c:numRef>
          </c:val>
        </c:ser>
        <c:ser>
          <c:idx val="1"/>
          <c:order val="1"/>
          <c:tx>
            <c:strRef>
              <c:f>Spain!$D$92</c:f>
              <c:strCache>
                <c:ptCount val="1"/>
                <c:pt idx="0">
                  <c:v>Spain, High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Spain!$E$92:$H$92</c:f>
              <c:numCache>
                <c:formatCode>General</c:formatCode>
                <c:ptCount val="4"/>
                <c:pt idx="0">
                  <c:v>0.34899999999999998</c:v>
                </c:pt>
                <c:pt idx="1">
                  <c:v>0.39500000000000002</c:v>
                </c:pt>
                <c:pt idx="2">
                  <c:v>0.16700000000000001</c:v>
                </c:pt>
                <c:pt idx="3">
                  <c:v>3.3000000000000002E-2</c:v>
                </c:pt>
              </c:numCache>
            </c:numRef>
          </c:val>
        </c:ser>
        <c:ser>
          <c:idx val="2"/>
          <c:order val="2"/>
          <c:tx>
            <c:strRef>
              <c:f>Spain!$D$93</c:f>
              <c:strCache>
                <c:ptCount val="1"/>
                <c:pt idx="0">
                  <c:v>Nordic, Low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Spain!$E$93:$H$93</c:f>
              <c:numCache>
                <c:formatCode>General</c:formatCode>
                <c:ptCount val="4"/>
                <c:pt idx="0">
                  <c:v>0.505</c:v>
                </c:pt>
                <c:pt idx="1">
                  <c:v>0.37749999999999995</c:v>
                </c:pt>
                <c:pt idx="2">
                  <c:v>0.24525</c:v>
                </c:pt>
                <c:pt idx="3">
                  <c:v>0.15475</c:v>
                </c:pt>
              </c:numCache>
            </c:numRef>
          </c:val>
        </c:ser>
        <c:ser>
          <c:idx val="3"/>
          <c:order val="3"/>
          <c:tx>
            <c:strRef>
              <c:f>Spain!$D$94</c:f>
              <c:strCache>
                <c:ptCount val="1"/>
                <c:pt idx="0">
                  <c:v>Nordic, High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Spain!$E$94:$H$94</c:f>
              <c:numCache>
                <c:formatCode>General</c:formatCode>
                <c:ptCount val="4"/>
                <c:pt idx="0">
                  <c:v>0.20375000000000001</c:v>
                </c:pt>
                <c:pt idx="1">
                  <c:v>0.21775</c:v>
                </c:pt>
                <c:pt idx="2">
                  <c:v>0.17775000000000002</c:v>
                </c:pt>
                <c:pt idx="3">
                  <c:v>0.12875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50368"/>
        <c:axId val="49099520"/>
      </c:barChart>
      <c:catAx>
        <c:axId val="4905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49099520"/>
        <c:crosses val="autoZero"/>
        <c:auto val="1"/>
        <c:lblAlgn val="ctr"/>
        <c:lblOffset val="100"/>
        <c:noMultiLvlLbl val="0"/>
      </c:catAx>
      <c:valAx>
        <c:axId val="49099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baseline="0"/>
                </a:pPr>
                <a:r>
                  <a:rPr lang="en-US" sz="1400" b="0" baseline="0"/>
                  <a:t>Prevalence of smoking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050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aseline="0"/>
            </a:pPr>
            <a:r>
              <a:rPr lang="en-US" sz="1800" baseline="0" dirty="0"/>
              <a:t>Current smoking</a:t>
            </a:r>
            <a:br>
              <a:rPr lang="en-US" sz="1800" baseline="0" dirty="0"/>
            </a:br>
            <a:r>
              <a:rPr lang="en-US" sz="1800" baseline="0" dirty="0"/>
              <a:t>Spain vs. Nordic countries, women, 2000s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Spain!$D$91</c:f>
              <c:strCache>
                <c:ptCount val="1"/>
                <c:pt idx="0">
                  <c:v>Spain, Low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Spain!$E$91:$H$91</c:f>
              <c:numCache>
                <c:formatCode>General</c:formatCode>
                <c:ptCount val="4"/>
                <c:pt idx="0">
                  <c:v>0.45300000000000001</c:v>
                </c:pt>
                <c:pt idx="1">
                  <c:v>0.17299999999999999</c:v>
                </c:pt>
                <c:pt idx="2">
                  <c:v>0.04</c:v>
                </c:pt>
                <c:pt idx="3">
                  <c:v>8.9999999999999993E-3</c:v>
                </c:pt>
              </c:numCache>
            </c:numRef>
          </c:val>
        </c:ser>
        <c:ser>
          <c:idx val="1"/>
          <c:order val="1"/>
          <c:tx>
            <c:strRef>
              <c:f>Spain!$D$92</c:f>
              <c:strCache>
                <c:ptCount val="1"/>
                <c:pt idx="0">
                  <c:v>Spain, High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Spain!$E$92:$H$92</c:f>
              <c:numCache>
                <c:formatCode>General</c:formatCode>
                <c:ptCount val="4"/>
                <c:pt idx="0">
                  <c:v>0.34899999999999998</c:v>
                </c:pt>
                <c:pt idx="1">
                  <c:v>0.39500000000000002</c:v>
                </c:pt>
                <c:pt idx="2">
                  <c:v>0.16700000000000001</c:v>
                </c:pt>
                <c:pt idx="3">
                  <c:v>3.3000000000000002E-2</c:v>
                </c:pt>
              </c:numCache>
            </c:numRef>
          </c:val>
        </c:ser>
        <c:ser>
          <c:idx val="2"/>
          <c:order val="2"/>
          <c:tx>
            <c:strRef>
              <c:f>Spain!$D$93</c:f>
              <c:strCache>
                <c:ptCount val="1"/>
                <c:pt idx="0">
                  <c:v>Nordic, Low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Spain!$E$93:$H$93</c:f>
              <c:numCache>
                <c:formatCode>General</c:formatCode>
                <c:ptCount val="4"/>
                <c:pt idx="0">
                  <c:v>0.505</c:v>
                </c:pt>
                <c:pt idx="1">
                  <c:v>0.37749999999999995</c:v>
                </c:pt>
                <c:pt idx="2">
                  <c:v>0.24525</c:v>
                </c:pt>
                <c:pt idx="3">
                  <c:v>0.15475</c:v>
                </c:pt>
              </c:numCache>
            </c:numRef>
          </c:val>
        </c:ser>
        <c:ser>
          <c:idx val="3"/>
          <c:order val="3"/>
          <c:tx>
            <c:strRef>
              <c:f>Spain!$D$94</c:f>
              <c:strCache>
                <c:ptCount val="1"/>
                <c:pt idx="0">
                  <c:v>Nordic, High</c:v>
                </c:pt>
              </c:strCache>
            </c:strRef>
          </c:tx>
          <c:invertIfNegative val="0"/>
          <c:cat>
            <c:strRef>
              <c:f>Spain!$E$90:$H$90</c:f>
              <c:strCache>
                <c:ptCount val="4"/>
                <c:pt idx="0">
                  <c:v> 30-44</c:v>
                </c:pt>
                <c:pt idx="1">
                  <c:v>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Spain!$E$94:$H$94</c:f>
              <c:numCache>
                <c:formatCode>General</c:formatCode>
                <c:ptCount val="4"/>
                <c:pt idx="0">
                  <c:v>0.20375000000000001</c:v>
                </c:pt>
                <c:pt idx="1">
                  <c:v>0.21775</c:v>
                </c:pt>
                <c:pt idx="2">
                  <c:v>0.17775000000000002</c:v>
                </c:pt>
                <c:pt idx="3">
                  <c:v>0.12875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75968"/>
        <c:axId val="142677504"/>
      </c:barChart>
      <c:catAx>
        <c:axId val="14267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142677504"/>
        <c:crosses val="autoZero"/>
        <c:auto val="1"/>
        <c:lblAlgn val="ctr"/>
        <c:lblOffset val="100"/>
        <c:noMultiLvlLbl val="0"/>
      </c:catAx>
      <c:valAx>
        <c:axId val="142677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baseline="0"/>
                </a:pPr>
                <a:r>
                  <a:rPr lang="en-US" sz="1400" b="0" baseline="0"/>
                  <a:t>Prevalence of smoking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675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baseline="0">
                <a:latin typeface="News Gothic MT"/>
              </a:defRPr>
            </a:pPr>
            <a:r>
              <a:rPr lang="en-US" sz="1800" b="1" i="0" baseline="0" dirty="0">
                <a:latin typeface="+mn-lt"/>
                <a:cs typeface="Arial" panose="020B0604020202020204" pitchFamily="34" charset="0"/>
              </a:rPr>
              <a:t>Rate </a:t>
            </a:r>
            <a:r>
              <a:rPr lang="en-US" sz="1800" b="1" i="0" baseline="0" dirty="0" smtClean="0">
                <a:latin typeface="+mn-lt"/>
                <a:cs typeface="Arial" panose="020B0604020202020204" pitchFamily="34" charset="0"/>
              </a:rPr>
              <a:t>Ratios of all-cause mortality</a:t>
            </a:r>
            <a:br>
              <a:rPr lang="en-US" sz="1800" b="1" i="0" baseline="0" dirty="0" smtClean="0">
                <a:latin typeface="+mn-lt"/>
                <a:cs typeface="Arial" panose="020B0604020202020204" pitchFamily="34" charset="0"/>
              </a:rPr>
            </a:br>
            <a:r>
              <a:rPr lang="en-US" sz="1800" b="1" i="0" baseline="0" dirty="0" smtClean="0">
                <a:latin typeface="+mn-lt"/>
                <a:cs typeface="Arial" panose="020B0604020202020204" pitchFamily="34" charset="0"/>
              </a:rPr>
              <a:t>low vs. high education, 1990s </a:t>
            </a:r>
            <a:r>
              <a:rPr lang="en-US" sz="1800" b="1" i="0" baseline="0" dirty="0">
                <a:latin typeface="+mn-lt"/>
                <a:cs typeface="Arial" panose="020B0604020202020204" pitchFamily="34" charset="0"/>
              </a:rPr>
              <a:t>and 2000s,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Sheet5!$B$4</c:f>
              <c:strCache>
                <c:ptCount val="1"/>
                <c:pt idx="0">
                  <c:v>1990s</c:v>
                </c:pt>
              </c:strCache>
            </c:strRef>
          </c:tx>
          <c:invertIfNegative val="0"/>
          <c:cat>
            <c:strRef>
              <c:f>Sheet5!$A$5:$A$19</c:f>
              <c:strCache>
                <c:ptCount val="15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Belgium</c:v>
                </c:pt>
                <c:pt idx="6">
                  <c:v>France</c:v>
                </c:pt>
                <c:pt idx="7">
                  <c:v>Switzerland</c:v>
                </c:pt>
                <c:pt idx="8">
                  <c:v>Barcelona</c:v>
                </c:pt>
                <c:pt idx="9">
                  <c:v>Basque C</c:v>
                </c:pt>
                <c:pt idx="10">
                  <c:v>Madrid</c:v>
                </c:pt>
                <c:pt idx="11">
                  <c:v>Turin</c:v>
                </c:pt>
                <c:pt idx="12">
                  <c:v>Hungary</c:v>
                </c:pt>
                <c:pt idx="13">
                  <c:v>Lithuania</c:v>
                </c:pt>
                <c:pt idx="14">
                  <c:v>Estonia</c:v>
                </c:pt>
              </c:strCache>
            </c:strRef>
          </c:cat>
          <c:val>
            <c:numRef>
              <c:f>Sheet5!$B$5:$B$19</c:f>
              <c:numCache>
                <c:formatCode>General</c:formatCode>
                <c:ptCount val="15"/>
                <c:pt idx="0">
                  <c:v>1.97</c:v>
                </c:pt>
                <c:pt idx="1">
                  <c:v>1.78</c:v>
                </c:pt>
                <c:pt idx="2">
                  <c:v>1.88</c:v>
                </c:pt>
                <c:pt idx="3">
                  <c:v>1.77</c:v>
                </c:pt>
                <c:pt idx="4">
                  <c:v>1.65</c:v>
                </c:pt>
                <c:pt idx="5">
                  <c:v>1.69</c:v>
                </c:pt>
                <c:pt idx="6">
                  <c:v>2.23</c:v>
                </c:pt>
                <c:pt idx="7">
                  <c:v>1.95</c:v>
                </c:pt>
                <c:pt idx="8">
                  <c:v>1.64</c:v>
                </c:pt>
                <c:pt idx="9">
                  <c:v>1.49</c:v>
                </c:pt>
                <c:pt idx="10">
                  <c:v>1.55</c:v>
                </c:pt>
                <c:pt idx="11">
                  <c:v>1.58</c:v>
                </c:pt>
                <c:pt idx="12">
                  <c:v>2.35</c:v>
                </c:pt>
                <c:pt idx="13">
                  <c:v>2.21</c:v>
                </c:pt>
                <c:pt idx="14">
                  <c:v>1.83</c:v>
                </c:pt>
              </c:numCache>
            </c:numRef>
          </c:val>
        </c:ser>
        <c:ser>
          <c:idx val="1"/>
          <c:order val="1"/>
          <c:tx>
            <c:strRef>
              <c:f>Sheet5!$C$4</c:f>
              <c:strCache>
                <c:ptCount val="1"/>
                <c:pt idx="0">
                  <c:v>2000s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Sheet5!$A$5:$A$19</c:f>
              <c:strCache>
                <c:ptCount val="15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Belgium</c:v>
                </c:pt>
                <c:pt idx="6">
                  <c:v>France</c:v>
                </c:pt>
                <c:pt idx="7">
                  <c:v>Switzerland</c:v>
                </c:pt>
                <c:pt idx="8">
                  <c:v>Barcelona</c:v>
                </c:pt>
                <c:pt idx="9">
                  <c:v>Basque C</c:v>
                </c:pt>
                <c:pt idx="10">
                  <c:v>Madrid</c:v>
                </c:pt>
                <c:pt idx="11">
                  <c:v>Turin</c:v>
                </c:pt>
                <c:pt idx="12">
                  <c:v>Hungary</c:v>
                </c:pt>
                <c:pt idx="13">
                  <c:v>Lithuania</c:v>
                </c:pt>
                <c:pt idx="14">
                  <c:v>Estonia</c:v>
                </c:pt>
              </c:strCache>
            </c:strRef>
          </c:cat>
          <c:val>
            <c:numRef>
              <c:f>Sheet5!$C$5:$C$19</c:f>
              <c:numCache>
                <c:formatCode>General</c:formatCode>
                <c:ptCount val="15"/>
                <c:pt idx="0">
                  <c:v>2.08</c:v>
                </c:pt>
                <c:pt idx="1">
                  <c:v>1.9</c:v>
                </c:pt>
                <c:pt idx="2">
                  <c:v>2.35</c:v>
                </c:pt>
                <c:pt idx="3">
                  <c:v>2</c:v>
                </c:pt>
                <c:pt idx="4">
                  <c:v>1.55</c:v>
                </c:pt>
                <c:pt idx="5">
                  <c:v>1.86</c:v>
                </c:pt>
                <c:pt idx="6">
                  <c:v>2.37</c:v>
                </c:pt>
                <c:pt idx="7">
                  <c:v>2.2200000000000002</c:v>
                </c:pt>
                <c:pt idx="8">
                  <c:v>1.6</c:v>
                </c:pt>
                <c:pt idx="9">
                  <c:v>1.51</c:v>
                </c:pt>
                <c:pt idx="10">
                  <c:v>1.56</c:v>
                </c:pt>
                <c:pt idx="11">
                  <c:v>1.66</c:v>
                </c:pt>
                <c:pt idx="12">
                  <c:v>3.26</c:v>
                </c:pt>
                <c:pt idx="13">
                  <c:v>3.09</c:v>
                </c:pt>
                <c:pt idx="14">
                  <c:v>2.61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96064"/>
        <c:axId val="146697600"/>
      </c:barChart>
      <c:catAx>
        <c:axId val="14669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News Gothic MT"/>
              </a:defRPr>
            </a:pPr>
            <a:endParaRPr lang="nl-NL"/>
          </a:p>
        </c:txPr>
        <c:crossAx val="146697600"/>
        <c:crosses val="autoZero"/>
        <c:auto val="1"/>
        <c:lblAlgn val="ctr"/>
        <c:lblOffset val="100"/>
        <c:noMultiLvlLbl val="0"/>
      </c:catAx>
      <c:valAx>
        <c:axId val="14669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 i="0" baseline="0">
                    <a:latin typeface="News Gothic MT"/>
                  </a:defRPr>
                </a:pPr>
                <a:r>
                  <a:rPr lang="en-US" sz="1200" b="0" i="0" baseline="0" dirty="0">
                    <a:latin typeface="News Gothic MT"/>
                  </a:rPr>
                  <a:t>Rate Ratio </a:t>
                </a:r>
                <a:r>
                  <a:rPr lang="en-US" sz="1200" b="0" i="0" baseline="0" dirty="0" smtClean="0">
                    <a:latin typeface="News Gothic MT"/>
                  </a:rPr>
                  <a:t>(age-adjusted, 30-74 years)</a:t>
                </a:r>
                <a:endParaRPr lang="en-US" sz="1200" b="0" i="0" baseline="0" dirty="0">
                  <a:latin typeface="News Gothic M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696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>
              <a:latin typeface="+mn-lt"/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baseline="0">
                <a:latin typeface="News Gothic MT"/>
              </a:defRPr>
            </a:pPr>
            <a:r>
              <a:rPr lang="en-US" sz="1800" b="1" i="0" baseline="0" dirty="0" smtClean="0">
                <a:latin typeface="+mn-lt"/>
              </a:rPr>
              <a:t>Rate differences of all-cause mortality</a:t>
            </a:r>
            <a:br>
              <a:rPr lang="en-US" sz="1800" b="1" i="0" baseline="0" dirty="0" smtClean="0">
                <a:latin typeface="+mn-lt"/>
              </a:rPr>
            </a:br>
            <a:r>
              <a:rPr lang="en-US" sz="1800" b="1" i="0" baseline="0" dirty="0" smtClean="0">
                <a:latin typeface="+mn-lt"/>
              </a:rPr>
              <a:t>low vs. high education, </a:t>
            </a:r>
            <a:r>
              <a:rPr lang="en-US" sz="1800" b="1" i="0" baseline="0" dirty="0">
                <a:latin typeface="+mn-lt"/>
              </a:rPr>
              <a:t>1990s and 2000s,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Sheet7!$B$8</c:f>
              <c:strCache>
                <c:ptCount val="1"/>
                <c:pt idx="0">
                  <c:v>1990s</c:v>
                </c:pt>
              </c:strCache>
            </c:strRef>
          </c:tx>
          <c:invertIfNegative val="0"/>
          <c:cat>
            <c:strRef>
              <c:f>Sheet7!$A$9:$A$23</c:f>
              <c:strCache>
                <c:ptCount val="15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Belgium</c:v>
                </c:pt>
                <c:pt idx="6">
                  <c:v>France</c:v>
                </c:pt>
                <c:pt idx="7">
                  <c:v>Switzerland</c:v>
                </c:pt>
                <c:pt idx="8">
                  <c:v>Barcelona</c:v>
                </c:pt>
                <c:pt idx="9">
                  <c:v>Basque C</c:v>
                </c:pt>
                <c:pt idx="10">
                  <c:v>Madrid</c:v>
                </c:pt>
                <c:pt idx="11">
                  <c:v>Turin</c:v>
                </c:pt>
                <c:pt idx="12">
                  <c:v>Hungary</c:v>
                </c:pt>
                <c:pt idx="13">
                  <c:v>Lithuania</c:v>
                </c:pt>
                <c:pt idx="14">
                  <c:v>Estonia</c:v>
                </c:pt>
              </c:strCache>
            </c:strRef>
          </c:cat>
          <c:val>
            <c:numRef>
              <c:f>Sheet7!$B$9:$B$23</c:f>
              <c:numCache>
                <c:formatCode>General</c:formatCode>
                <c:ptCount val="15"/>
                <c:pt idx="0">
                  <c:v>639.45169999999996</c:v>
                </c:pt>
                <c:pt idx="1">
                  <c:v>406.73948000000007</c:v>
                </c:pt>
                <c:pt idx="2">
                  <c:v>577.94567000000006</c:v>
                </c:pt>
                <c:pt idx="3">
                  <c:v>485.01396999999997</c:v>
                </c:pt>
                <c:pt idx="4">
                  <c:v>363.84885999999995</c:v>
                </c:pt>
                <c:pt idx="5">
                  <c:v>406.3075399999999</c:v>
                </c:pt>
                <c:pt idx="6">
                  <c:v>589.92533000000003</c:v>
                </c:pt>
                <c:pt idx="7">
                  <c:v>636.85513999999989</c:v>
                </c:pt>
                <c:pt idx="8">
                  <c:v>343</c:v>
                </c:pt>
                <c:pt idx="9">
                  <c:v>237.44416999999999</c:v>
                </c:pt>
                <c:pt idx="10">
                  <c:v>317.75033999999994</c:v>
                </c:pt>
                <c:pt idx="11">
                  <c:v>383.91303999999991</c:v>
                </c:pt>
                <c:pt idx="12">
                  <c:v>1386.9589100000001</c:v>
                </c:pt>
                <c:pt idx="13">
                  <c:v>835.05303000000004</c:v>
                </c:pt>
                <c:pt idx="14">
                  <c:v>814.62014999999997</c:v>
                </c:pt>
              </c:numCache>
            </c:numRef>
          </c:val>
        </c:ser>
        <c:ser>
          <c:idx val="1"/>
          <c:order val="1"/>
          <c:tx>
            <c:strRef>
              <c:f>Sheet7!$C$8</c:f>
              <c:strCache>
                <c:ptCount val="1"/>
                <c:pt idx="0">
                  <c:v>2000s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Sheet7!$A$9:$A$23</c:f>
              <c:strCache>
                <c:ptCount val="15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Belgium</c:v>
                </c:pt>
                <c:pt idx="6">
                  <c:v>France</c:v>
                </c:pt>
                <c:pt idx="7">
                  <c:v>Switzerland</c:v>
                </c:pt>
                <c:pt idx="8">
                  <c:v>Barcelona</c:v>
                </c:pt>
                <c:pt idx="9">
                  <c:v>Basque C</c:v>
                </c:pt>
                <c:pt idx="10">
                  <c:v>Madrid</c:v>
                </c:pt>
                <c:pt idx="11">
                  <c:v>Turin</c:v>
                </c:pt>
                <c:pt idx="12">
                  <c:v>Hungary</c:v>
                </c:pt>
                <c:pt idx="13">
                  <c:v>Lithuania</c:v>
                </c:pt>
                <c:pt idx="14">
                  <c:v>Estonia</c:v>
                </c:pt>
              </c:strCache>
            </c:strRef>
          </c:cat>
          <c:val>
            <c:numRef>
              <c:f>Sheet7!$C$9:$C$23</c:f>
              <c:numCache>
                <c:formatCode>General</c:formatCode>
                <c:ptCount val="15"/>
                <c:pt idx="0">
                  <c:v>564.13297999999986</c:v>
                </c:pt>
                <c:pt idx="1">
                  <c:v>358.30362000000002</c:v>
                </c:pt>
                <c:pt idx="2">
                  <c:v>507.12027</c:v>
                </c:pt>
                <c:pt idx="3">
                  <c:v>506.35343</c:v>
                </c:pt>
                <c:pt idx="4">
                  <c:v>255.42074000000002</c:v>
                </c:pt>
                <c:pt idx="5">
                  <c:v>384.71886000000001</c:v>
                </c:pt>
                <c:pt idx="6">
                  <c:v>527.00784999999996</c:v>
                </c:pt>
                <c:pt idx="7">
                  <c:v>466.66986999999995</c:v>
                </c:pt>
                <c:pt idx="8">
                  <c:v>292.01554999999996</c:v>
                </c:pt>
                <c:pt idx="9">
                  <c:v>233.06514000000004</c:v>
                </c:pt>
                <c:pt idx="10">
                  <c:v>284.70150000000001</c:v>
                </c:pt>
                <c:pt idx="11">
                  <c:v>274.63290999999998</c:v>
                </c:pt>
                <c:pt idx="12">
                  <c:v>1696.4361999999999</c:v>
                </c:pt>
                <c:pt idx="13">
                  <c:v>1637.6165800000003</c:v>
                </c:pt>
                <c:pt idx="14">
                  <c:v>1635.8204899999998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25728"/>
        <c:axId val="146427264"/>
      </c:barChart>
      <c:catAx>
        <c:axId val="14642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News Gothic MT"/>
              </a:defRPr>
            </a:pPr>
            <a:endParaRPr lang="nl-NL"/>
          </a:p>
        </c:txPr>
        <c:crossAx val="146427264"/>
        <c:crosses val="autoZero"/>
        <c:auto val="1"/>
        <c:lblAlgn val="ctr"/>
        <c:lblOffset val="100"/>
        <c:noMultiLvlLbl val="0"/>
      </c:catAx>
      <c:valAx>
        <c:axId val="14642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 i="0" baseline="0">
                    <a:latin typeface="News Gothic MT"/>
                  </a:defRPr>
                </a:pPr>
                <a:r>
                  <a:rPr lang="en-US" sz="1200" b="0" i="0" baseline="0" dirty="0">
                    <a:latin typeface="News Gothic MT"/>
                  </a:rPr>
                  <a:t>Rate difference </a:t>
                </a:r>
                <a:r>
                  <a:rPr lang="en-US" sz="1200" b="0" i="0" baseline="0" dirty="0" smtClean="0">
                    <a:latin typeface="News Gothic MT"/>
                  </a:rPr>
                  <a:t>(age-adjusted, 30-74 years)</a:t>
                </a:r>
                <a:endParaRPr lang="en-US" sz="1200" b="0" i="0" baseline="0" dirty="0">
                  <a:latin typeface="News Gothic M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425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>
              <a:latin typeface="+mn-lt"/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baseline="0">
                <a:latin typeface="News Gothic MT"/>
              </a:defRPr>
            </a:pPr>
            <a:r>
              <a:rPr lang="en-US" sz="1800" b="1" i="0" baseline="0" dirty="0" smtClean="0">
                <a:latin typeface="+mn-lt"/>
              </a:rPr>
              <a:t>Rate differences of all-cause mortality</a:t>
            </a:r>
            <a:br>
              <a:rPr lang="en-US" sz="1800" b="1" i="0" baseline="0" dirty="0" smtClean="0">
                <a:latin typeface="+mn-lt"/>
              </a:rPr>
            </a:br>
            <a:r>
              <a:rPr lang="en-US" sz="1800" b="1" i="0" baseline="0" dirty="0" smtClean="0">
                <a:latin typeface="+mn-lt"/>
              </a:rPr>
              <a:t>low vs. high education, </a:t>
            </a:r>
            <a:r>
              <a:rPr lang="en-US" sz="1800" b="1" i="0" baseline="0" dirty="0">
                <a:latin typeface="+mn-lt"/>
              </a:rPr>
              <a:t>1990s and 2000s, men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Sheet7!$B$8</c:f>
              <c:strCache>
                <c:ptCount val="1"/>
                <c:pt idx="0">
                  <c:v>1990s</c:v>
                </c:pt>
              </c:strCache>
            </c:strRef>
          </c:tx>
          <c:invertIfNegative val="0"/>
          <c:cat>
            <c:strRef>
              <c:f>Sheet7!$A$9:$A$23</c:f>
              <c:strCache>
                <c:ptCount val="15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Belgium</c:v>
                </c:pt>
                <c:pt idx="6">
                  <c:v>France</c:v>
                </c:pt>
                <c:pt idx="7">
                  <c:v>Switzerland</c:v>
                </c:pt>
                <c:pt idx="8">
                  <c:v>Barcelona</c:v>
                </c:pt>
                <c:pt idx="9">
                  <c:v>Basque C</c:v>
                </c:pt>
                <c:pt idx="10">
                  <c:v>Madrid</c:v>
                </c:pt>
                <c:pt idx="11">
                  <c:v>Turin</c:v>
                </c:pt>
                <c:pt idx="12">
                  <c:v>Hungary</c:v>
                </c:pt>
                <c:pt idx="13">
                  <c:v>Lithuania</c:v>
                </c:pt>
                <c:pt idx="14">
                  <c:v>Estonia</c:v>
                </c:pt>
              </c:strCache>
            </c:strRef>
          </c:cat>
          <c:val>
            <c:numRef>
              <c:f>Sheet7!$B$9:$B$23</c:f>
              <c:numCache>
                <c:formatCode>General</c:formatCode>
                <c:ptCount val="15"/>
                <c:pt idx="0">
                  <c:v>639.45169999999996</c:v>
                </c:pt>
                <c:pt idx="1">
                  <c:v>406.73948000000007</c:v>
                </c:pt>
                <c:pt idx="2">
                  <c:v>577.94567000000006</c:v>
                </c:pt>
                <c:pt idx="3">
                  <c:v>485.01396999999997</c:v>
                </c:pt>
                <c:pt idx="4">
                  <c:v>363.84885999999995</c:v>
                </c:pt>
                <c:pt idx="5">
                  <c:v>406.3075399999999</c:v>
                </c:pt>
                <c:pt idx="6">
                  <c:v>589.92533000000003</c:v>
                </c:pt>
                <c:pt idx="7">
                  <c:v>636.85513999999989</c:v>
                </c:pt>
                <c:pt idx="8">
                  <c:v>343</c:v>
                </c:pt>
                <c:pt idx="9">
                  <c:v>237.44416999999999</c:v>
                </c:pt>
                <c:pt idx="10">
                  <c:v>317.75033999999994</c:v>
                </c:pt>
                <c:pt idx="11">
                  <c:v>383.91303999999991</c:v>
                </c:pt>
                <c:pt idx="12">
                  <c:v>1386.9589100000001</c:v>
                </c:pt>
                <c:pt idx="13">
                  <c:v>835.05303000000004</c:v>
                </c:pt>
                <c:pt idx="14">
                  <c:v>814.62014999999997</c:v>
                </c:pt>
              </c:numCache>
            </c:numRef>
          </c:val>
        </c:ser>
        <c:ser>
          <c:idx val="1"/>
          <c:order val="1"/>
          <c:tx>
            <c:strRef>
              <c:f>Sheet7!$C$8</c:f>
              <c:strCache>
                <c:ptCount val="1"/>
                <c:pt idx="0">
                  <c:v>2000s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Sheet7!$A$9:$A$23</c:f>
              <c:strCache>
                <c:ptCount val="15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Belgium</c:v>
                </c:pt>
                <c:pt idx="6">
                  <c:v>France</c:v>
                </c:pt>
                <c:pt idx="7">
                  <c:v>Switzerland</c:v>
                </c:pt>
                <c:pt idx="8">
                  <c:v>Barcelona</c:v>
                </c:pt>
                <c:pt idx="9">
                  <c:v>Basque C</c:v>
                </c:pt>
                <c:pt idx="10">
                  <c:v>Madrid</c:v>
                </c:pt>
                <c:pt idx="11">
                  <c:v>Turin</c:v>
                </c:pt>
                <c:pt idx="12">
                  <c:v>Hungary</c:v>
                </c:pt>
                <c:pt idx="13">
                  <c:v>Lithuania</c:v>
                </c:pt>
                <c:pt idx="14">
                  <c:v>Estonia</c:v>
                </c:pt>
              </c:strCache>
            </c:strRef>
          </c:cat>
          <c:val>
            <c:numRef>
              <c:f>Sheet7!$C$9:$C$23</c:f>
              <c:numCache>
                <c:formatCode>General</c:formatCode>
                <c:ptCount val="15"/>
                <c:pt idx="0">
                  <c:v>564.13297999999986</c:v>
                </c:pt>
                <c:pt idx="1">
                  <c:v>358.30362000000002</c:v>
                </c:pt>
                <c:pt idx="2">
                  <c:v>507.12027</c:v>
                </c:pt>
                <c:pt idx="3">
                  <c:v>506.35343</c:v>
                </c:pt>
                <c:pt idx="4">
                  <c:v>255.42074000000002</c:v>
                </c:pt>
                <c:pt idx="5">
                  <c:v>384.71886000000001</c:v>
                </c:pt>
                <c:pt idx="6">
                  <c:v>527.00784999999996</c:v>
                </c:pt>
                <c:pt idx="7">
                  <c:v>466.66986999999995</c:v>
                </c:pt>
                <c:pt idx="8">
                  <c:v>292.01554999999996</c:v>
                </c:pt>
                <c:pt idx="9">
                  <c:v>233.06514000000004</c:v>
                </c:pt>
                <c:pt idx="10">
                  <c:v>284.70150000000001</c:v>
                </c:pt>
                <c:pt idx="11">
                  <c:v>274.63290999999998</c:v>
                </c:pt>
                <c:pt idx="12">
                  <c:v>1696.4361999999999</c:v>
                </c:pt>
                <c:pt idx="13">
                  <c:v>1637.6165800000003</c:v>
                </c:pt>
                <c:pt idx="14">
                  <c:v>1635.8204899999998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03392"/>
        <c:axId val="148204928"/>
      </c:barChart>
      <c:catAx>
        <c:axId val="14820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News Gothic MT"/>
              </a:defRPr>
            </a:pPr>
            <a:endParaRPr lang="nl-NL"/>
          </a:p>
        </c:txPr>
        <c:crossAx val="148204928"/>
        <c:crosses val="autoZero"/>
        <c:auto val="1"/>
        <c:lblAlgn val="ctr"/>
        <c:lblOffset val="100"/>
        <c:noMultiLvlLbl val="0"/>
      </c:catAx>
      <c:valAx>
        <c:axId val="148204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 i="0" baseline="0">
                    <a:latin typeface="News Gothic MT"/>
                  </a:defRPr>
                </a:pPr>
                <a:r>
                  <a:rPr lang="en-US" sz="1200" b="0" i="0" baseline="0" dirty="0">
                    <a:latin typeface="News Gothic MT"/>
                  </a:rPr>
                  <a:t>Rate difference </a:t>
                </a:r>
                <a:r>
                  <a:rPr lang="en-US" sz="1200" b="0" i="0" baseline="0" dirty="0" smtClean="0">
                    <a:latin typeface="News Gothic MT"/>
                  </a:rPr>
                  <a:t>(age-adjusted, 30-74 years)</a:t>
                </a:r>
                <a:endParaRPr lang="en-US" sz="1200" b="0" i="0" baseline="0" dirty="0">
                  <a:latin typeface="News Gothic M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203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>
              <a:latin typeface="+mn-lt"/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 dirty="0"/>
              <a:t>Absolute </a:t>
            </a:r>
            <a:r>
              <a:rPr lang="nl-NL" dirty="0" err="1"/>
              <a:t>inequalities</a:t>
            </a:r>
            <a:r>
              <a:rPr lang="nl-NL" dirty="0"/>
              <a:t> in </a:t>
            </a:r>
            <a:r>
              <a:rPr lang="nl-NL" dirty="0" err="1" smtClean="0"/>
              <a:t>all-cause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1981-2010, men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England!$C$197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England!$B$198:$B$203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England!$C$198:$C$203</c:f>
              <c:numCache>
                <c:formatCode>General</c:formatCode>
                <c:ptCount val="6"/>
                <c:pt idx="0">
                  <c:v>644.27</c:v>
                </c:pt>
                <c:pt idx="1">
                  <c:v>663.51</c:v>
                </c:pt>
                <c:pt idx="2">
                  <c:v>657.62</c:v>
                </c:pt>
                <c:pt idx="3">
                  <c:v>656.12</c:v>
                </c:pt>
                <c:pt idx="4">
                  <c:v>644.91</c:v>
                </c:pt>
                <c:pt idx="5">
                  <c:v>667.19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England!$D$197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England!$B$198:$B$203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England!$D$198:$D$203</c:f>
              <c:numCache>
                <c:formatCode>General</c:formatCode>
                <c:ptCount val="6"/>
                <c:pt idx="0">
                  <c:v>648.17999999999995</c:v>
                </c:pt>
                <c:pt idx="1">
                  <c:v>768.55</c:v>
                </c:pt>
                <c:pt idx="2">
                  <c:v>779.78</c:v>
                </c:pt>
                <c:pt idx="3">
                  <c:v>845.14</c:v>
                </c:pt>
                <c:pt idx="4">
                  <c:v>788.38</c:v>
                </c:pt>
                <c:pt idx="5">
                  <c:v>748.13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England!$E$197</c:f>
              <c:strCache>
                <c:ptCount val="1"/>
                <c:pt idx="0">
                  <c:v>England &amp; W</c:v>
                </c:pt>
              </c:strCache>
            </c:strRef>
          </c:tx>
          <c:marker>
            <c:symbol val="none"/>
          </c:marker>
          <c:cat>
            <c:strRef>
              <c:f>England!$B$198:$B$203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England!$E$198:$E$203</c:f>
              <c:numCache>
                <c:formatCode>General</c:formatCode>
                <c:ptCount val="6"/>
                <c:pt idx="0">
                  <c:v>639.17999999999995</c:v>
                </c:pt>
                <c:pt idx="1">
                  <c:v>568.69000000000005</c:v>
                </c:pt>
                <c:pt idx="2">
                  <c:v>493.81</c:v>
                </c:pt>
                <c:pt idx="3">
                  <c:v>460.06</c:v>
                </c:pt>
                <c:pt idx="4">
                  <c:v>460.29</c:v>
                </c:pt>
                <c:pt idx="5">
                  <c:v>382.47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England!$F$197</c:f>
              <c:strCache>
                <c:ptCount val="1"/>
                <c:pt idx="0">
                  <c:v>Italy, Turin</c:v>
                </c:pt>
              </c:strCache>
            </c:strRef>
          </c:tx>
          <c:marker>
            <c:symbol val="none"/>
          </c:marker>
          <c:cat>
            <c:strRef>
              <c:f>England!$B$198:$B$203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England!$F$198:$F$203</c:f>
              <c:numCache>
                <c:formatCode>General</c:formatCode>
                <c:ptCount val="6"/>
                <c:pt idx="0">
                  <c:v>447.28</c:v>
                </c:pt>
                <c:pt idx="1">
                  <c:v>399.03</c:v>
                </c:pt>
                <c:pt idx="2">
                  <c:v>383.82</c:v>
                </c:pt>
                <c:pt idx="3">
                  <c:v>350.85</c:v>
                </c:pt>
                <c:pt idx="4">
                  <c:v>332.7</c:v>
                </c:pt>
                <c:pt idx="5">
                  <c:v>340.41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91392"/>
        <c:axId val="58092928"/>
      </c:lineChart>
      <c:catAx>
        <c:axId val="5809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58092928"/>
        <c:crosses val="autoZero"/>
        <c:auto val="1"/>
        <c:lblAlgn val="ctr"/>
        <c:lblOffset val="100"/>
        <c:noMultiLvlLbl val="0"/>
      </c:catAx>
      <c:valAx>
        <c:axId val="58092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 baseline="0"/>
                </a:pPr>
                <a:r>
                  <a:rPr lang="en-US" sz="1200" b="0" baseline="0" dirty="0"/>
                  <a:t>Difference between low and high educated </a:t>
                </a:r>
                <a:r>
                  <a:rPr lang="en-US" sz="1200" b="0" baseline="0" dirty="0" smtClean="0"/>
                  <a:t/>
                </a:r>
                <a:br>
                  <a:rPr lang="en-US" sz="1200" b="0" baseline="0" dirty="0" smtClean="0"/>
                </a:br>
                <a:r>
                  <a:rPr lang="en-US" sz="1200" b="0" baseline="0" dirty="0" smtClean="0"/>
                  <a:t>(</a:t>
                </a:r>
                <a:r>
                  <a:rPr lang="en-US" sz="1200" b="0" baseline="0" dirty="0"/>
                  <a:t>deaths per 100000)</a:t>
                </a:r>
              </a:p>
            </c:rich>
          </c:tx>
          <c:layout>
            <c:manualLayout>
              <c:xMode val="edge"/>
              <c:yMode val="edge"/>
              <c:x val="1.1719976097585705E-2"/>
              <c:y val="0.199332980096228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091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 dirty="0"/>
              <a:t>Absolute </a:t>
            </a:r>
            <a:r>
              <a:rPr lang="nl-NL" dirty="0" err="1"/>
              <a:t>inequalities</a:t>
            </a:r>
            <a:r>
              <a:rPr lang="nl-NL" dirty="0"/>
              <a:t> in </a:t>
            </a:r>
            <a:r>
              <a:rPr lang="nl-NL" dirty="0" err="1" smtClean="0"/>
              <a:t>Cardiovascular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1981-2010, men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England!$C$216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England!$B$217:$B$222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England!$C$217:$C$222</c:f>
              <c:numCache>
                <c:formatCode>General</c:formatCode>
                <c:ptCount val="6"/>
                <c:pt idx="0">
                  <c:v>318.64999999999998</c:v>
                </c:pt>
                <c:pt idx="1">
                  <c:v>328.02</c:v>
                </c:pt>
                <c:pt idx="2">
                  <c:v>296.39999999999998</c:v>
                </c:pt>
                <c:pt idx="3">
                  <c:v>276.07</c:v>
                </c:pt>
                <c:pt idx="4">
                  <c:v>261.32</c:v>
                </c:pt>
                <c:pt idx="5">
                  <c:v>241.35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England!$D$216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England!$B$217:$B$222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England!$D$217:$D$222</c:f>
              <c:numCache>
                <c:formatCode>General</c:formatCode>
                <c:ptCount val="6"/>
                <c:pt idx="0">
                  <c:v>328.26</c:v>
                </c:pt>
                <c:pt idx="1">
                  <c:v>416.52</c:v>
                </c:pt>
                <c:pt idx="2">
                  <c:v>395.55</c:v>
                </c:pt>
                <c:pt idx="3">
                  <c:v>378.27</c:v>
                </c:pt>
                <c:pt idx="4">
                  <c:v>284.86</c:v>
                </c:pt>
                <c:pt idx="5">
                  <c:v>248.67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England!$E$216</c:f>
              <c:strCache>
                <c:ptCount val="1"/>
                <c:pt idx="0">
                  <c:v>England &amp; W</c:v>
                </c:pt>
              </c:strCache>
            </c:strRef>
          </c:tx>
          <c:marker>
            <c:symbol val="none"/>
          </c:marker>
          <c:cat>
            <c:strRef>
              <c:f>England!$B$217:$B$222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England!$E$217:$E$222</c:f>
              <c:numCache>
                <c:formatCode>General</c:formatCode>
                <c:ptCount val="6"/>
                <c:pt idx="0">
                  <c:v>282.02999999999997</c:v>
                </c:pt>
                <c:pt idx="1">
                  <c:v>208.4</c:v>
                </c:pt>
                <c:pt idx="2">
                  <c:v>217.66</c:v>
                </c:pt>
                <c:pt idx="3">
                  <c:v>205.29</c:v>
                </c:pt>
                <c:pt idx="4">
                  <c:v>164.61</c:v>
                </c:pt>
                <c:pt idx="5">
                  <c:v>130.01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England!$F$216</c:f>
              <c:strCache>
                <c:ptCount val="1"/>
                <c:pt idx="0">
                  <c:v>Italy, Turin</c:v>
                </c:pt>
              </c:strCache>
            </c:strRef>
          </c:tx>
          <c:marker>
            <c:symbol val="none"/>
          </c:marker>
          <c:cat>
            <c:strRef>
              <c:f>England!$B$217:$B$222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England!$F$217:$F$222</c:f>
              <c:numCache>
                <c:formatCode>General</c:formatCode>
                <c:ptCount val="6"/>
                <c:pt idx="0">
                  <c:v>141.52000000000001</c:v>
                </c:pt>
                <c:pt idx="1">
                  <c:v>71.930000000000007</c:v>
                </c:pt>
                <c:pt idx="2">
                  <c:v>91.89</c:v>
                </c:pt>
                <c:pt idx="3">
                  <c:v>105.33</c:v>
                </c:pt>
                <c:pt idx="4">
                  <c:v>74.099999999999994</c:v>
                </c:pt>
                <c:pt idx="5">
                  <c:v>70.989999999999995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09056"/>
        <c:axId val="146919424"/>
      </c:lineChart>
      <c:catAx>
        <c:axId val="14690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146919424"/>
        <c:crosses val="autoZero"/>
        <c:auto val="1"/>
        <c:lblAlgn val="ctr"/>
        <c:lblOffset val="100"/>
        <c:noMultiLvlLbl val="0"/>
      </c:catAx>
      <c:valAx>
        <c:axId val="146919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 baseline="0"/>
                </a:pPr>
                <a:r>
                  <a:rPr lang="en-US" sz="1200" b="0" baseline="0" dirty="0"/>
                  <a:t>Difference between low and high educated </a:t>
                </a:r>
                <a:r>
                  <a:rPr lang="en-US" sz="1200" b="0" baseline="0" dirty="0" smtClean="0"/>
                  <a:t/>
                </a:r>
                <a:br>
                  <a:rPr lang="en-US" sz="1200" b="0" baseline="0" dirty="0" smtClean="0"/>
                </a:br>
                <a:r>
                  <a:rPr lang="en-US" sz="1200" b="0" baseline="0" dirty="0" smtClean="0"/>
                  <a:t>(</a:t>
                </a:r>
                <a:r>
                  <a:rPr lang="en-US" sz="1200" b="0" baseline="0" dirty="0"/>
                  <a:t>deaths per 100000)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09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Absolute inequalities in smoking-related </a:t>
            </a:r>
            <a:r>
              <a:rPr lang="en-US" dirty="0" smtClean="0"/>
              <a:t>mortality</a:t>
            </a:r>
            <a:br>
              <a:rPr lang="en-US" dirty="0" smtClean="0"/>
            </a:br>
            <a:r>
              <a:rPr lang="en-US" dirty="0" smtClean="0"/>
              <a:t>1981-2010</a:t>
            </a:r>
            <a:r>
              <a:rPr lang="en-US" dirty="0"/>
              <a:t>, men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England!$C$234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England!$B$235:$B$240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England!$C$235:$C$240</c:f>
              <c:numCache>
                <c:formatCode>General</c:formatCode>
                <c:ptCount val="6"/>
                <c:pt idx="0">
                  <c:v>155.94999999999999</c:v>
                </c:pt>
                <c:pt idx="1">
                  <c:v>124.25</c:v>
                </c:pt>
                <c:pt idx="2">
                  <c:v>111.35</c:v>
                </c:pt>
                <c:pt idx="3">
                  <c:v>105.44</c:v>
                </c:pt>
                <c:pt idx="4">
                  <c:v>95.6</c:v>
                </c:pt>
                <c:pt idx="5">
                  <c:v>86.12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England!$D$234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England!$B$235:$B$240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England!$D$235:$D$240</c:f>
              <c:numCache>
                <c:formatCode>General</c:formatCode>
                <c:ptCount val="6"/>
                <c:pt idx="0">
                  <c:v>49.48</c:v>
                </c:pt>
                <c:pt idx="1">
                  <c:v>76.739999999999995</c:v>
                </c:pt>
                <c:pt idx="2">
                  <c:v>80.39</c:v>
                </c:pt>
                <c:pt idx="3">
                  <c:v>92.29</c:v>
                </c:pt>
                <c:pt idx="4">
                  <c:v>104.34</c:v>
                </c:pt>
                <c:pt idx="5">
                  <c:v>101.78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England!$E$234</c:f>
              <c:strCache>
                <c:ptCount val="1"/>
                <c:pt idx="0">
                  <c:v>England &amp; W</c:v>
                </c:pt>
              </c:strCache>
            </c:strRef>
          </c:tx>
          <c:marker>
            <c:symbol val="none"/>
          </c:marker>
          <c:cat>
            <c:strRef>
              <c:f>England!$B$235:$B$240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England!$E$235:$E$240</c:f>
              <c:numCache>
                <c:formatCode>General</c:formatCode>
                <c:ptCount val="6"/>
                <c:pt idx="0">
                  <c:v>207.41</c:v>
                </c:pt>
                <c:pt idx="1">
                  <c:v>185.53</c:v>
                </c:pt>
                <c:pt idx="2">
                  <c:v>143.31</c:v>
                </c:pt>
                <c:pt idx="3">
                  <c:v>124.03</c:v>
                </c:pt>
                <c:pt idx="4">
                  <c:v>128.79</c:v>
                </c:pt>
                <c:pt idx="5">
                  <c:v>112.64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England!$F$234</c:f>
              <c:strCache>
                <c:ptCount val="1"/>
                <c:pt idx="0">
                  <c:v>Italy, Turin</c:v>
                </c:pt>
              </c:strCache>
            </c:strRef>
          </c:tx>
          <c:marker>
            <c:symbol val="none"/>
          </c:marker>
          <c:cat>
            <c:strRef>
              <c:f>England!$B$235:$B$240</c:f>
              <c:strCache>
                <c:ptCount val="6"/>
                <c:pt idx="0">
                  <c:v>1981-85</c:v>
                </c:pt>
                <c:pt idx="1">
                  <c:v>1986-90</c:v>
                </c:pt>
                <c:pt idx="2">
                  <c:v>1991-95</c:v>
                </c:pt>
                <c:pt idx="3">
                  <c:v>1996-00</c:v>
                </c:pt>
                <c:pt idx="4">
                  <c:v>2001-05</c:v>
                </c:pt>
                <c:pt idx="5">
                  <c:v>2006-10</c:v>
                </c:pt>
              </c:strCache>
            </c:strRef>
          </c:cat>
          <c:val>
            <c:numRef>
              <c:f>England!$F$235:$F$240</c:f>
              <c:numCache>
                <c:formatCode>General</c:formatCode>
                <c:ptCount val="6"/>
                <c:pt idx="0">
                  <c:v>92.41</c:v>
                </c:pt>
                <c:pt idx="1">
                  <c:v>117.5</c:v>
                </c:pt>
                <c:pt idx="2">
                  <c:v>109.24</c:v>
                </c:pt>
                <c:pt idx="3">
                  <c:v>95.57</c:v>
                </c:pt>
                <c:pt idx="4">
                  <c:v>100.67</c:v>
                </c:pt>
                <c:pt idx="5">
                  <c:v>99.85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62688"/>
        <c:axId val="146989824"/>
      </c:lineChart>
      <c:catAx>
        <c:axId val="14696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146989824"/>
        <c:crosses val="autoZero"/>
        <c:auto val="1"/>
        <c:lblAlgn val="ctr"/>
        <c:lblOffset val="100"/>
        <c:noMultiLvlLbl val="0"/>
      </c:catAx>
      <c:valAx>
        <c:axId val="146989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 baseline="0"/>
                </a:pPr>
                <a:r>
                  <a:rPr lang="en-US" sz="1200" b="0" baseline="0" dirty="0"/>
                  <a:t>Difference between low and high educated </a:t>
                </a:r>
                <a:r>
                  <a:rPr lang="en-US" sz="1200" b="0" baseline="0" dirty="0" smtClean="0"/>
                  <a:t/>
                </a:r>
                <a:br>
                  <a:rPr lang="en-US" sz="1200" b="0" baseline="0" dirty="0" smtClean="0"/>
                </a:br>
                <a:r>
                  <a:rPr lang="en-US" sz="1200" b="0" baseline="0" dirty="0" smtClean="0"/>
                  <a:t>(</a:t>
                </a:r>
                <a:r>
                  <a:rPr lang="en-US" sz="1200" b="0" baseline="0" dirty="0"/>
                  <a:t>deaths per 100000)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962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Ischemic heart disease</a:t>
            </a:r>
            <a:br>
              <a:rPr lang="en-US" sz="1400"/>
            </a:br>
            <a:r>
              <a:rPr lang="en-US" sz="1400"/>
              <a:t>Relative</a:t>
            </a:r>
            <a:r>
              <a:rPr lang="en-US" sz="1400" baseline="0"/>
              <a:t> Risks, low vs. high, 2000s, men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IHD!$B$26:$B$44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Wales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 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Republic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IHD!$C$26:$C$44</c:f>
              <c:numCache>
                <c:formatCode>General</c:formatCode>
                <c:ptCount val="19"/>
                <c:pt idx="0">
                  <c:v>2.16</c:v>
                </c:pt>
                <c:pt idx="1">
                  <c:v>2.1</c:v>
                </c:pt>
                <c:pt idx="2">
                  <c:v>2.4900000000000002</c:v>
                </c:pt>
                <c:pt idx="3">
                  <c:v>1.9</c:v>
                </c:pt>
                <c:pt idx="4">
                  <c:v>1.63</c:v>
                </c:pt>
                <c:pt idx="5">
                  <c:v>2.11</c:v>
                </c:pt>
                <c:pt idx="6">
                  <c:v>1.82</c:v>
                </c:pt>
                <c:pt idx="7">
                  <c:v>2.15</c:v>
                </c:pt>
                <c:pt idx="8">
                  <c:v>1.94</c:v>
                </c:pt>
                <c:pt idx="9">
                  <c:v>1.62</c:v>
                </c:pt>
                <c:pt idx="10">
                  <c:v>1.3</c:v>
                </c:pt>
                <c:pt idx="11">
                  <c:v>1.27</c:v>
                </c:pt>
                <c:pt idx="12">
                  <c:v>1.1599999999999999</c:v>
                </c:pt>
                <c:pt idx="13">
                  <c:v>1.34</c:v>
                </c:pt>
                <c:pt idx="14">
                  <c:v>1.45</c:v>
                </c:pt>
                <c:pt idx="15">
                  <c:v>2.46</c:v>
                </c:pt>
                <c:pt idx="16">
                  <c:v>2.9</c:v>
                </c:pt>
                <c:pt idx="17">
                  <c:v>1.98</c:v>
                </c:pt>
                <c:pt idx="18">
                  <c:v>2.31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85472"/>
        <c:axId val="148587264"/>
      </c:barChart>
      <c:stockChart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strRef>
              <c:f>IHD!$B$26:$B$44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Wales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 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Republic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IHD!$D$26:$D$44</c:f>
              <c:numCache>
                <c:formatCode>General</c:formatCode>
                <c:ptCount val="19"/>
                <c:pt idx="0">
                  <c:v>2.25</c:v>
                </c:pt>
                <c:pt idx="1">
                  <c:v>2.19</c:v>
                </c:pt>
                <c:pt idx="2">
                  <c:v>2.68</c:v>
                </c:pt>
                <c:pt idx="3">
                  <c:v>2.0299999999999998</c:v>
                </c:pt>
                <c:pt idx="4">
                  <c:v>1.91</c:v>
                </c:pt>
                <c:pt idx="5">
                  <c:v>2.59</c:v>
                </c:pt>
                <c:pt idx="6">
                  <c:v>1.97</c:v>
                </c:pt>
                <c:pt idx="7">
                  <c:v>2.93</c:v>
                </c:pt>
                <c:pt idx="8">
                  <c:v>2.08</c:v>
                </c:pt>
                <c:pt idx="9">
                  <c:v>1.8</c:v>
                </c:pt>
                <c:pt idx="10">
                  <c:v>1.43</c:v>
                </c:pt>
                <c:pt idx="11">
                  <c:v>1.44</c:v>
                </c:pt>
                <c:pt idx="12">
                  <c:v>1.3</c:v>
                </c:pt>
                <c:pt idx="13">
                  <c:v>1.6</c:v>
                </c:pt>
                <c:pt idx="14">
                  <c:v>1.87</c:v>
                </c:pt>
                <c:pt idx="15">
                  <c:v>2.56</c:v>
                </c:pt>
                <c:pt idx="16">
                  <c:v>3.02</c:v>
                </c:pt>
                <c:pt idx="17">
                  <c:v>2.0499999999999998</c:v>
                </c:pt>
                <c:pt idx="18">
                  <c:v>2.4900000000000002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cat>
            <c:strRef>
              <c:f>IHD!$B$26:$B$44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Wales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 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Republic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IHD!$E$26:$E$44</c:f>
              <c:numCache>
                <c:formatCode>General</c:formatCode>
                <c:ptCount val="19"/>
                <c:pt idx="0">
                  <c:v>2.0699999999999998</c:v>
                </c:pt>
                <c:pt idx="1">
                  <c:v>2.0099999999999998</c:v>
                </c:pt>
                <c:pt idx="2">
                  <c:v>2.2999999999999998</c:v>
                </c:pt>
                <c:pt idx="3">
                  <c:v>1.78</c:v>
                </c:pt>
                <c:pt idx="4">
                  <c:v>1.39</c:v>
                </c:pt>
                <c:pt idx="5">
                  <c:v>1.72</c:v>
                </c:pt>
                <c:pt idx="6">
                  <c:v>1.69</c:v>
                </c:pt>
                <c:pt idx="7">
                  <c:v>1.58</c:v>
                </c:pt>
                <c:pt idx="8">
                  <c:v>1.82</c:v>
                </c:pt>
                <c:pt idx="9">
                  <c:v>1.46</c:v>
                </c:pt>
                <c:pt idx="10">
                  <c:v>1.19</c:v>
                </c:pt>
                <c:pt idx="11">
                  <c:v>1.1200000000000001</c:v>
                </c:pt>
                <c:pt idx="12">
                  <c:v>1.03</c:v>
                </c:pt>
                <c:pt idx="13">
                  <c:v>1.1200000000000001</c:v>
                </c:pt>
                <c:pt idx="14">
                  <c:v>1.1299999999999999</c:v>
                </c:pt>
                <c:pt idx="15">
                  <c:v>2.38</c:v>
                </c:pt>
                <c:pt idx="16">
                  <c:v>2.78</c:v>
                </c:pt>
                <c:pt idx="17">
                  <c:v>1.92</c:v>
                </c:pt>
                <c:pt idx="18">
                  <c:v>2.14</c:v>
                </c:pt>
              </c:numCache>
            </c:numRef>
          </c: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IHD!$B$26:$B$44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Wales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Country 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Republic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IHD!$F$26:$F$44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48590976"/>
        <c:axId val="148589184"/>
      </c:stockChart>
      <c:catAx>
        <c:axId val="14858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587264"/>
        <c:crosses val="autoZero"/>
        <c:auto val="1"/>
        <c:lblAlgn val="ctr"/>
        <c:lblOffset val="100"/>
        <c:noMultiLvlLbl val="0"/>
      </c:catAx>
      <c:valAx>
        <c:axId val="14858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Relative Risk (age-adjusted, 30-79 years)</a:t>
                </a:r>
              </a:p>
            </c:rich>
          </c:tx>
          <c:layout>
            <c:manualLayout>
              <c:xMode val="edge"/>
              <c:yMode val="edge"/>
              <c:x val="1.7117939276588313E-2"/>
              <c:y val="0.2342557518288929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48585472"/>
        <c:crosses val="autoZero"/>
        <c:crossBetween val="between"/>
      </c:valAx>
      <c:valAx>
        <c:axId val="1485891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8590976"/>
        <c:crosses val="max"/>
        <c:crossBetween val="between"/>
      </c:valAx>
      <c:catAx>
        <c:axId val="148590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485891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Relative Risks of all-cause mortality</a:t>
            </a:r>
            <a:br>
              <a:rPr lang="en-US"/>
            </a:br>
            <a:r>
              <a:rPr lang="en-US"/>
              <a:t>low vs. high education, men, 2000s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Sheet1!$C$25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Sheet1!$C$26:$C$44</c:f>
              <c:numCache>
                <c:formatCode>0.00</c:formatCode>
                <c:ptCount val="19"/>
                <c:pt idx="0">
                  <c:v>1.94</c:v>
                </c:pt>
                <c:pt idx="1">
                  <c:v>1.79</c:v>
                </c:pt>
                <c:pt idx="2">
                  <c:v>2.13</c:v>
                </c:pt>
                <c:pt idx="3">
                  <c:v>1.84</c:v>
                </c:pt>
                <c:pt idx="4">
                  <c:v>1.7</c:v>
                </c:pt>
                <c:pt idx="5">
                  <c:v>1.77</c:v>
                </c:pt>
                <c:pt idx="6">
                  <c:v>1.79</c:v>
                </c:pt>
                <c:pt idx="7">
                  <c:v>2.2599999999999998</c:v>
                </c:pt>
                <c:pt idx="8">
                  <c:v>2.0499999999999998</c:v>
                </c:pt>
                <c:pt idx="9">
                  <c:v>1.85</c:v>
                </c:pt>
                <c:pt idx="10">
                  <c:v>1.52</c:v>
                </c:pt>
                <c:pt idx="11">
                  <c:v>1.45</c:v>
                </c:pt>
                <c:pt idx="12">
                  <c:v>1.48</c:v>
                </c:pt>
                <c:pt idx="13">
                  <c:v>1.52</c:v>
                </c:pt>
                <c:pt idx="14">
                  <c:v>1.58</c:v>
                </c:pt>
                <c:pt idx="15">
                  <c:v>2.93</c:v>
                </c:pt>
                <c:pt idx="16">
                  <c:v>2.86</c:v>
                </c:pt>
                <c:pt idx="17">
                  <c:v>2.67</c:v>
                </c:pt>
                <c:pt idx="18">
                  <c:v>2.4300000000000002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40032"/>
        <c:axId val="47741568"/>
      </c:barChart>
      <c:stockChart>
        <c:ser>
          <c:idx val="1"/>
          <c:order val="1"/>
          <c:tx>
            <c:strRef>
              <c:f>Sheet1!$D$25</c:f>
              <c:strCache>
                <c:ptCount val="1"/>
                <c:pt idx="0">
                  <c:v>Upper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Sheet1!$D$26:$D$44</c:f>
              <c:numCache>
                <c:formatCode>0.00</c:formatCode>
                <c:ptCount val="19"/>
                <c:pt idx="0">
                  <c:v>1.98</c:v>
                </c:pt>
                <c:pt idx="1">
                  <c:v>1.82</c:v>
                </c:pt>
                <c:pt idx="2">
                  <c:v>2.2000000000000002</c:v>
                </c:pt>
                <c:pt idx="3">
                  <c:v>1.88</c:v>
                </c:pt>
                <c:pt idx="4">
                  <c:v>1.83</c:v>
                </c:pt>
                <c:pt idx="5">
                  <c:v>1.91</c:v>
                </c:pt>
                <c:pt idx="6">
                  <c:v>1.84</c:v>
                </c:pt>
                <c:pt idx="7">
                  <c:v>2.48</c:v>
                </c:pt>
                <c:pt idx="8">
                  <c:v>2.1</c:v>
                </c:pt>
                <c:pt idx="9">
                  <c:v>1.93</c:v>
                </c:pt>
                <c:pt idx="10">
                  <c:v>1.57</c:v>
                </c:pt>
                <c:pt idx="11">
                  <c:v>1.51</c:v>
                </c:pt>
                <c:pt idx="12">
                  <c:v>1.54</c:v>
                </c:pt>
                <c:pt idx="13">
                  <c:v>1.63</c:v>
                </c:pt>
                <c:pt idx="14">
                  <c:v>1.73</c:v>
                </c:pt>
                <c:pt idx="15">
                  <c:v>2.98</c:v>
                </c:pt>
                <c:pt idx="16">
                  <c:v>2.92</c:v>
                </c:pt>
                <c:pt idx="17">
                  <c:v>2.7</c:v>
                </c:pt>
                <c:pt idx="18">
                  <c:v>2.5299999999999998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Lower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Sheet1!$E$26:$E$44</c:f>
              <c:numCache>
                <c:formatCode>0.00</c:formatCode>
                <c:ptCount val="19"/>
                <c:pt idx="0">
                  <c:v>1.91</c:v>
                </c:pt>
                <c:pt idx="1">
                  <c:v>1.75</c:v>
                </c:pt>
                <c:pt idx="2">
                  <c:v>2.0699999999999998</c:v>
                </c:pt>
                <c:pt idx="3">
                  <c:v>1.79</c:v>
                </c:pt>
                <c:pt idx="4">
                  <c:v>1.57</c:v>
                </c:pt>
                <c:pt idx="5">
                  <c:v>1.65</c:v>
                </c:pt>
                <c:pt idx="6">
                  <c:v>1.74</c:v>
                </c:pt>
                <c:pt idx="7">
                  <c:v>2.0699999999999998</c:v>
                </c:pt>
                <c:pt idx="8">
                  <c:v>1.99</c:v>
                </c:pt>
                <c:pt idx="9">
                  <c:v>1.76</c:v>
                </c:pt>
                <c:pt idx="10">
                  <c:v>1.47</c:v>
                </c:pt>
                <c:pt idx="11">
                  <c:v>1.39</c:v>
                </c:pt>
                <c:pt idx="12">
                  <c:v>1.42</c:v>
                </c:pt>
                <c:pt idx="13">
                  <c:v>1.43</c:v>
                </c:pt>
                <c:pt idx="14">
                  <c:v>1.45</c:v>
                </c:pt>
                <c:pt idx="15">
                  <c:v>2.87</c:v>
                </c:pt>
                <c:pt idx="16">
                  <c:v>2.81</c:v>
                </c:pt>
                <c:pt idx="17">
                  <c:v>2.63</c:v>
                </c:pt>
                <c:pt idx="18">
                  <c:v>2.34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Sheet1!$F$25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Sheet1!$F$26:$F$44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49146112"/>
        <c:axId val="49144576"/>
      </c:stockChart>
      <c:catAx>
        <c:axId val="4774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47741568"/>
        <c:crosses val="autoZero"/>
        <c:auto val="1"/>
        <c:lblAlgn val="ctr"/>
        <c:lblOffset val="100"/>
        <c:noMultiLvlLbl val="0"/>
      </c:catAx>
      <c:valAx>
        <c:axId val="47741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400" b="0" dirty="0"/>
                  <a:t>Relative</a:t>
                </a:r>
                <a:r>
                  <a:rPr lang="en-US" sz="1400" b="0" baseline="0" dirty="0"/>
                  <a:t> Risk (age-adjusted, 30-79 years)</a:t>
                </a:r>
                <a:endParaRPr lang="en-US" sz="1400" b="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47740032"/>
        <c:crosses val="autoZero"/>
        <c:crossBetween val="between"/>
      </c:valAx>
      <c:valAx>
        <c:axId val="4914457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crossAx val="49146112"/>
        <c:crosses val="max"/>
        <c:crossBetween val="between"/>
      </c:valAx>
      <c:catAx>
        <c:axId val="49146112"/>
        <c:scaling>
          <c:orientation val="minMax"/>
        </c:scaling>
        <c:delete val="1"/>
        <c:axPos val="b"/>
        <c:majorTickMark val="out"/>
        <c:minorTickMark val="none"/>
        <c:tickLblPos val="nextTo"/>
        <c:crossAx val="491445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contribution to inequalities in mortality</a:t>
            </a:r>
            <a:br>
              <a:rPr lang="en-US" dirty="0" smtClean="0"/>
            </a:br>
            <a:r>
              <a:rPr lang="en-US" dirty="0" smtClean="0"/>
              <a:t>by education, 2000s, men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Smoking</c:v>
                </c:pt>
              </c:strCache>
            </c:strRef>
          </c:tx>
          <c:invertIfNegative val="0"/>
          <c:cat>
            <c:strRef>
              <c:f>Blad1!$A$2:$A$22</c:f>
              <c:strCache>
                <c:ptCount val="21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England/W</c:v>
                </c:pt>
                <c:pt idx="5">
                  <c:v>Scotland</c:v>
                </c:pt>
                <c:pt idx="6">
                  <c:v>Netherlands</c:v>
                </c:pt>
                <c:pt idx="7">
                  <c:v>Belgium</c:v>
                </c:pt>
                <c:pt idx="8">
                  <c:v>France</c:v>
                </c:pt>
                <c:pt idx="9">
                  <c:v>Switzerland</c:v>
                </c:pt>
                <c:pt idx="10">
                  <c:v>Austria</c:v>
                </c:pt>
                <c:pt idx="11">
                  <c:v>Barcelona</c:v>
                </c:pt>
                <c:pt idx="12">
                  <c:v>Basque Country</c:v>
                </c:pt>
                <c:pt idx="13">
                  <c:v>Madrid</c:v>
                </c:pt>
                <c:pt idx="14">
                  <c:v>Turin</c:v>
                </c:pt>
                <c:pt idx="15">
                  <c:v>Tuscany</c:v>
                </c:pt>
                <c:pt idx="16">
                  <c:v>Czech Rep.</c:v>
                </c:pt>
                <c:pt idx="17">
                  <c:v>Hungary</c:v>
                </c:pt>
                <c:pt idx="18">
                  <c:v>Poland</c:v>
                </c:pt>
                <c:pt idx="19">
                  <c:v>Lithuania</c:v>
                </c:pt>
                <c:pt idx="20">
                  <c:v>Estonia</c:v>
                </c:pt>
              </c:strCache>
            </c:strRef>
          </c:cat>
          <c:val>
            <c:numRef>
              <c:f>Blad1!$B$2:$B$22</c:f>
              <c:numCache>
                <c:formatCode>General</c:formatCode>
                <c:ptCount val="21"/>
                <c:pt idx="0">
                  <c:v>17</c:v>
                </c:pt>
                <c:pt idx="1">
                  <c:v>18</c:v>
                </c:pt>
                <c:pt idx="2">
                  <c:v>26</c:v>
                </c:pt>
                <c:pt idx="3">
                  <c:v>19</c:v>
                </c:pt>
                <c:pt idx="4">
                  <c:v>26</c:v>
                </c:pt>
                <c:pt idx="5">
                  <c:v>22</c:v>
                </c:pt>
                <c:pt idx="6">
                  <c:v>13</c:v>
                </c:pt>
                <c:pt idx="7">
                  <c:v>8</c:v>
                </c:pt>
                <c:pt idx="8">
                  <c:v>6</c:v>
                </c:pt>
                <c:pt idx="9">
                  <c:v>9</c:v>
                </c:pt>
                <c:pt idx="10">
                  <c:v>11</c:v>
                </c:pt>
                <c:pt idx="11">
                  <c:v>8</c:v>
                </c:pt>
                <c:pt idx="12">
                  <c:v>9</c:v>
                </c:pt>
                <c:pt idx="13">
                  <c:v>8</c:v>
                </c:pt>
                <c:pt idx="14">
                  <c:v>5</c:v>
                </c:pt>
                <c:pt idx="15">
                  <c:v>4</c:v>
                </c:pt>
                <c:pt idx="16">
                  <c:v>19</c:v>
                </c:pt>
                <c:pt idx="17">
                  <c:v>0</c:v>
                </c:pt>
                <c:pt idx="18">
                  <c:v>21</c:v>
                </c:pt>
                <c:pt idx="19">
                  <c:v>14</c:v>
                </c:pt>
                <c:pt idx="20">
                  <c:v>14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Blad1!$A$2:$A$22</c:f>
              <c:strCache>
                <c:ptCount val="21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England/W</c:v>
                </c:pt>
                <c:pt idx="5">
                  <c:v>Scotland</c:v>
                </c:pt>
                <c:pt idx="6">
                  <c:v>Netherlands</c:v>
                </c:pt>
                <c:pt idx="7">
                  <c:v>Belgium</c:v>
                </c:pt>
                <c:pt idx="8">
                  <c:v>France</c:v>
                </c:pt>
                <c:pt idx="9">
                  <c:v>Switzerland</c:v>
                </c:pt>
                <c:pt idx="10">
                  <c:v>Austria</c:v>
                </c:pt>
                <c:pt idx="11">
                  <c:v>Barcelona</c:v>
                </c:pt>
                <c:pt idx="12">
                  <c:v>Basque Country</c:v>
                </c:pt>
                <c:pt idx="13">
                  <c:v>Madrid</c:v>
                </c:pt>
                <c:pt idx="14">
                  <c:v>Turin</c:v>
                </c:pt>
                <c:pt idx="15">
                  <c:v>Tuscany</c:v>
                </c:pt>
                <c:pt idx="16">
                  <c:v>Czech Rep.</c:v>
                </c:pt>
                <c:pt idx="17">
                  <c:v>Hungary</c:v>
                </c:pt>
                <c:pt idx="18">
                  <c:v>Poland</c:v>
                </c:pt>
                <c:pt idx="19">
                  <c:v>Lithuania</c:v>
                </c:pt>
                <c:pt idx="20">
                  <c:v>Estonia</c:v>
                </c:pt>
              </c:strCache>
            </c:strRef>
          </c:cat>
          <c:val>
            <c:numRef>
              <c:f>Blad1!$C$2:$C$22</c:f>
              <c:numCache>
                <c:formatCode>General</c:formatCode>
                <c:ptCount val="21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  <c:pt idx="10">
                  <c:v>12</c:v>
                </c:pt>
                <c:pt idx="11">
                  <c:v>8</c:v>
                </c:pt>
                <c:pt idx="12">
                  <c:v>5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  <c:pt idx="16">
                  <c:v>6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49920"/>
        <c:axId val="148451712"/>
      </c:barChart>
      <c:catAx>
        <c:axId val="14844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</a:defRPr>
            </a:pPr>
            <a:endParaRPr lang="nl-NL"/>
          </a:p>
        </c:txPr>
        <c:crossAx val="148451712"/>
        <c:crosses val="autoZero"/>
        <c:auto val="1"/>
        <c:lblAlgn val="ctr"/>
        <c:lblOffset val="100"/>
        <c:noMultiLvlLbl val="0"/>
      </c:catAx>
      <c:valAx>
        <c:axId val="148451712"/>
        <c:scaling>
          <c:orientation val="minMax"/>
          <c:max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r>
                  <a:rPr lang="en-US" sz="1400" b="0" baseline="0" dirty="0" smtClean="0">
                    <a:latin typeface="+mn-lt"/>
                  </a:rPr>
                  <a:t>Percentage reduction of excess risk </a:t>
                </a:r>
                <a:endParaRPr lang="en-US" sz="1400" b="0" baseline="0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anose="020B0604020202020204" pitchFamily="34" charset="0"/>
              </a:defRPr>
            </a:pPr>
            <a:endParaRPr lang="nl-NL"/>
          </a:p>
        </c:txPr>
        <c:crossAx val="148449920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 baseline="0">
              <a:latin typeface="Arial" panose="020B0604020202020204" pitchFamily="34" charset="0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contribution to inequalities in mortality</a:t>
            </a:r>
            <a:br>
              <a:rPr lang="en-US" dirty="0" smtClean="0"/>
            </a:br>
            <a:r>
              <a:rPr lang="en-US" dirty="0" smtClean="0"/>
              <a:t>by</a:t>
            </a:r>
            <a:r>
              <a:rPr lang="en-US" baseline="0" dirty="0" smtClean="0"/>
              <a:t> education, 2000s, women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Smoking</c:v>
                </c:pt>
              </c:strCache>
            </c:strRef>
          </c:tx>
          <c:invertIfNegative val="0"/>
          <c:cat>
            <c:strRef>
              <c:f>Blad1!$A$2:$A$22</c:f>
              <c:strCache>
                <c:ptCount val="21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England/W</c:v>
                </c:pt>
                <c:pt idx="5">
                  <c:v>Scotland</c:v>
                </c:pt>
                <c:pt idx="6">
                  <c:v>Netherlands</c:v>
                </c:pt>
                <c:pt idx="7">
                  <c:v>Belgium</c:v>
                </c:pt>
                <c:pt idx="8">
                  <c:v>France</c:v>
                </c:pt>
                <c:pt idx="9">
                  <c:v>Switzerland</c:v>
                </c:pt>
                <c:pt idx="10">
                  <c:v>Austria</c:v>
                </c:pt>
                <c:pt idx="11">
                  <c:v>Barcelona</c:v>
                </c:pt>
                <c:pt idx="12">
                  <c:v>Basque Country</c:v>
                </c:pt>
                <c:pt idx="13">
                  <c:v>Madrid</c:v>
                </c:pt>
                <c:pt idx="14">
                  <c:v>Turin</c:v>
                </c:pt>
                <c:pt idx="15">
                  <c:v>Tuscany</c:v>
                </c:pt>
                <c:pt idx="16">
                  <c:v>Czech Rep.</c:v>
                </c:pt>
                <c:pt idx="17">
                  <c:v>Hungary</c:v>
                </c:pt>
                <c:pt idx="18">
                  <c:v>Poland</c:v>
                </c:pt>
                <c:pt idx="19">
                  <c:v>Lithuania</c:v>
                </c:pt>
                <c:pt idx="20">
                  <c:v>Estonia</c:v>
                </c:pt>
              </c:strCache>
            </c:strRef>
          </c:cat>
          <c:val>
            <c:numRef>
              <c:f>Blad1!$B$2:$B$22</c:f>
              <c:numCache>
                <c:formatCode>General</c:formatCode>
                <c:ptCount val="21"/>
                <c:pt idx="0">
                  <c:v>8</c:v>
                </c:pt>
                <c:pt idx="1">
                  <c:v>11</c:v>
                </c:pt>
                <c:pt idx="2">
                  <c:v>18</c:v>
                </c:pt>
                <c:pt idx="3">
                  <c:v>9</c:v>
                </c:pt>
                <c:pt idx="4">
                  <c:v>16</c:v>
                </c:pt>
                <c:pt idx="5">
                  <c:v>20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0</c:v>
                </c:pt>
                <c:pt idx="18">
                  <c:v>5</c:v>
                </c:pt>
                <c:pt idx="19">
                  <c:v>3</c:v>
                </c:pt>
                <c:pt idx="20">
                  <c:v>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Blad1!$A$2:$A$22</c:f>
              <c:strCache>
                <c:ptCount val="21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England/W</c:v>
                </c:pt>
                <c:pt idx="5">
                  <c:v>Scotland</c:v>
                </c:pt>
                <c:pt idx="6">
                  <c:v>Netherlands</c:v>
                </c:pt>
                <c:pt idx="7">
                  <c:v>Belgium</c:v>
                </c:pt>
                <c:pt idx="8">
                  <c:v>France</c:v>
                </c:pt>
                <c:pt idx="9">
                  <c:v>Switzerland</c:v>
                </c:pt>
                <c:pt idx="10">
                  <c:v>Austria</c:v>
                </c:pt>
                <c:pt idx="11">
                  <c:v>Barcelona</c:v>
                </c:pt>
                <c:pt idx="12">
                  <c:v>Basque Country</c:v>
                </c:pt>
                <c:pt idx="13">
                  <c:v>Madrid</c:v>
                </c:pt>
                <c:pt idx="14">
                  <c:v>Turin</c:v>
                </c:pt>
                <c:pt idx="15">
                  <c:v>Tuscany</c:v>
                </c:pt>
                <c:pt idx="16">
                  <c:v>Czech Rep.</c:v>
                </c:pt>
                <c:pt idx="17">
                  <c:v>Hungary</c:v>
                </c:pt>
                <c:pt idx="18">
                  <c:v>Poland</c:v>
                </c:pt>
                <c:pt idx="19">
                  <c:v>Lithuania</c:v>
                </c:pt>
                <c:pt idx="20">
                  <c:v>Estonia</c:v>
                </c:pt>
              </c:strCache>
            </c:strRef>
          </c:cat>
          <c:val>
            <c:numRef>
              <c:f>Blad1!$C$2:$C$22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4</c:v>
                </c:pt>
                <c:pt idx="6">
                  <c:v>12</c:v>
                </c:pt>
                <c:pt idx="7">
                  <c:v>15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25</c:v>
                </c:pt>
                <c:pt idx="12">
                  <c:v>34</c:v>
                </c:pt>
                <c:pt idx="13">
                  <c:v>29</c:v>
                </c:pt>
                <c:pt idx="14">
                  <c:v>42</c:v>
                </c:pt>
                <c:pt idx="15">
                  <c:v>24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4</c:v>
                </c:pt>
                <c:pt idx="2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82688"/>
        <c:axId val="148488576"/>
      </c:barChart>
      <c:catAx>
        <c:axId val="14848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</a:defRPr>
            </a:pPr>
            <a:endParaRPr lang="nl-NL"/>
          </a:p>
        </c:txPr>
        <c:crossAx val="148488576"/>
        <c:crosses val="autoZero"/>
        <c:auto val="1"/>
        <c:lblAlgn val="ctr"/>
        <c:lblOffset val="100"/>
        <c:noMultiLvlLbl val="0"/>
      </c:catAx>
      <c:valAx>
        <c:axId val="148488576"/>
        <c:scaling>
          <c:orientation val="minMax"/>
          <c:max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baseline="0">
                    <a:latin typeface="+mn-lt"/>
                  </a:defRPr>
                </a:pPr>
                <a:r>
                  <a:rPr lang="en-US" sz="1400" b="0" baseline="0" dirty="0" smtClean="0">
                    <a:latin typeface="+mn-lt"/>
                  </a:rPr>
                  <a:t>Percentage reduction of excess risk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anose="020B0604020202020204" pitchFamily="34" charset="0"/>
              </a:defRPr>
            </a:pPr>
            <a:endParaRPr lang="nl-NL"/>
          </a:p>
        </c:txPr>
        <c:crossAx val="148482688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 baseline="0">
              <a:latin typeface="Arial" panose="020B0604020202020204" pitchFamily="34" charset="0"/>
            </a:defRPr>
          </a:pPr>
          <a:endParaRPr lang="nl-N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Median Mortality Relative </a:t>
            </a:r>
            <a:r>
              <a:rPr lang="en-US" dirty="0" smtClean="0"/>
              <a:t>Risk</a:t>
            </a:r>
            <a:br>
              <a:rPr lang="en-US" dirty="0" smtClean="0"/>
            </a:br>
            <a:r>
              <a:rPr lang="en-US" dirty="0" smtClean="0"/>
              <a:t>19 European populations, 2000s, </a:t>
            </a:r>
            <a:r>
              <a:rPr lang="en-US" dirty="0"/>
              <a:t>men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'[Analysebestand Variability 230114.xlsx]Figure 1'!$A$6:$A$27</c:f>
              <c:strCache>
                <c:ptCount val="22"/>
                <c:pt idx="0">
                  <c:v>Hodgkin's disease and leukemia (M)</c:v>
                </c:pt>
                <c:pt idx="1">
                  <c:v>Cancer of prostate (M)</c:v>
                </c:pt>
                <c:pt idx="2">
                  <c:v>Cancer of colorectum (N)</c:v>
                </c:pt>
                <c:pt idx="3">
                  <c:v>Cancer of pancreas (N)</c:v>
                </c:pt>
                <c:pt idx="4">
                  <c:v>Cancer of kidney and bladder (N)</c:v>
                </c:pt>
                <c:pt idx="5">
                  <c:v>Cancer of liver (N)</c:v>
                </c:pt>
                <c:pt idx="6">
                  <c:v>Hypertensive disease (B/M)</c:v>
                </c:pt>
                <c:pt idx="7">
                  <c:v>Accidental falls (I)</c:v>
                </c:pt>
                <c:pt idx="8">
                  <c:v>Cerebrovascular disease (B/M)</c:v>
                </c:pt>
                <c:pt idx="9">
                  <c:v>Ischemic heart disease (B/M)</c:v>
                </c:pt>
                <c:pt idx="10">
                  <c:v>Cancer of stomach (N)</c:v>
                </c:pt>
                <c:pt idx="11">
                  <c:v>Road traffic accidents (I)</c:v>
                </c:pt>
                <c:pt idx="12">
                  <c:v>Suicide (I)</c:v>
                </c:pt>
                <c:pt idx="13">
                  <c:v>Other liver and gall bladder diseases (N)</c:v>
                </c:pt>
                <c:pt idx="14">
                  <c:v>Diabetes mellitus (B)</c:v>
                </c:pt>
                <c:pt idx="15">
                  <c:v>Cancer of buccal cavity, pharynx, and oesophagus (B)</c:v>
                </c:pt>
                <c:pt idx="16">
                  <c:v>Appendicitis, hernia and peptic ulcer (M)</c:v>
                </c:pt>
                <c:pt idx="17">
                  <c:v>Pneumonia / influenza (M)</c:v>
                </c:pt>
                <c:pt idx="18">
                  <c:v>Cancer of trachea, bronchus and lung (B)</c:v>
                </c:pt>
                <c:pt idx="19">
                  <c:v>Chronic Obstructive Pulmonary Disease (B)</c:v>
                </c:pt>
                <c:pt idx="20">
                  <c:v>Alcohol abuse (B)</c:v>
                </c:pt>
                <c:pt idx="21">
                  <c:v>Cancer of larynx B)</c:v>
                </c:pt>
              </c:strCache>
            </c:strRef>
          </c:cat>
          <c:val>
            <c:numRef>
              <c:f>'[Analysebestand Variability 230114.xlsx]Figure 1'!$B$6:$B$27</c:f>
              <c:numCache>
                <c:formatCode>General</c:formatCode>
                <c:ptCount val="22"/>
                <c:pt idx="0">
                  <c:v>1.17</c:v>
                </c:pt>
                <c:pt idx="1">
                  <c:v>1.21</c:v>
                </c:pt>
                <c:pt idx="2">
                  <c:v>1.23</c:v>
                </c:pt>
                <c:pt idx="3">
                  <c:v>1.25</c:v>
                </c:pt>
                <c:pt idx="4">
                  <c:v>1.46</c:v>
                </c:pt>
                <c:pt idx="5">
                  <c:v>1.56</c:v>
                </c:pt>
                <c:pt idx="6">
                  <c:v>1.7250000000000001</c:v>
                </c:pt>
                <c:pt idx="7">
                  <c:v>1.84</c:v>
                </c:pt>
                <c:pt idx="8">
                  <c:v>1.88</c:v>
                </c:pt>
                <c:pt idx="9">
                  <c:v>1.94</c:v>
                </c:pt>
                <c:pt idx="10">
                  <c:v>1.95</c:v>
                </c:pt>
                <c:pt idx="11">
                  <c:v>2.06</c:v>
                </c:pt>
                <c:pt idx="12">
                  <c:v>2.08</c:v>
                </c:pt>
                <c:pt idx="13">
                  <c:v>2.1</c:v>
                </c:pt>
                <c:pt idx="14">
                  <c:v>2.2599999999999998</c:v>
                </c:pt>
                <c:pt idx="15">
                  <c:v>2.3199999999999998</c:v>
                </c:pt>
                <c:pt idx="16">
                  <c:v>2.4300000000000002</c:v>
                </c:pt>
                <c:pt idx="17">
                  <c:v>2.4700000000000002</c:v>
                </c:pt>
                <c:pt idx="18">
                  <c:v>2.5499999999999998</c:v>
                </c:pt>
                <c:pt idx="19">
                  <c:v>3.39</c:v>
                </c:pt>
                <c:pt idx="20">
                  <c:v>3.7800000000000002</c:v>
                </c:pt>
                <c:pt idx="21">
                  <c:v>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32640"/>
        <c:axId val="149250816"/>
      </c:barChart>
      <c:catAx>
        <c:axId val="149232640"/>
        <c:scaling>
          <c:orientation val="minMax"/>
        </c:scaling>
        <c:delete val="0"/>
        <c:axPos val="l"/>
        <c:majorTickMark val="out"/>
        <c:minorTickMark val="none"/>
        <c:tickLblPos val="nextTo"/>
        <c:crossAx val="149250816"/>
        <c:crosses val="autoZero"/>
        <c:auto val="1"/>
        <c:lblAlgn val="ctr"/>
        <c:lblOffset val="100"/>
        <c:noMultiLvlLbl val="0"/>
      </c:catAx>
      <c:valAx>
        <c:axId val="1492508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RR (low vs. high education)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9232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Median Mortality Relative </a:t>
            </a:r>
            <a:r>
              <a:rPr lang="en-US" dirty="0" smtClean="0"/>
              <a:t>Risk</a:t>
            </a:r>
            <a:br>
              <a:rPr lang="en-US" dirty="0" smtClean="0"/>
            </a:br>
            <a:r>
              <a:rPr lang="en-US" dirty="0" smtClean="0"/>
              <a:t>19 European populations, 2000s, </a:t>
            </a:r>
            <a:r>
              <a:rPr lang="en-US" dirty="0"/>
              <a:t>men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'[Analysebestand Variability 230114.xlsx]Figure 1'!$A$6:$A$27</c:f>
              <c:strCache>
                <c:ptCount val="22"/>
                <c:pt idx="0">
                  <c:v>Hodgkin's disease and leukemia (M)</c:v>
                </c:pt>
                <c:pt idx="1">
                  <c:v>Cancer of prostate (M)</c:v>
                </c:pt>
                <c:pt idx="2">
                  <c:v>Cancer of colorectum (N)</c:v>
                </c:pt>
                <c:pt idx="3">
                  <c:v>Cancer of pancreas (N)</c:v>
                </c:pt>
                <c:pt idx="4">
                  <c:v>Cancer of kidney and bladder (N)</c:v>
                </c:pt>
                <c:pt idx="5">
                  <c:v>Cancer of liver (N)</c:v>
                </c:pt>
                <c:pt idx="6">
                  <c:v>Hypertensive disease (B/M)</c:v>
                </c:pt>
                <c:pt idx="7">
                  <c:v>Accidental falls (I)</c:v>
                </c:pt>
                <c:pt idx="8">
                  <c:v>Cerebrovascular disease (B/M)</c:v>
                </c:pt>
                <c:pt idx="9">
                  <c:v>Ischemic heart disease (B/M)</c:v>
                </c:pt>
                <c:pt idx="10">
                  <c:v>Cancer of stomach (N)</c:v>
                </c:pt>
                <c:pt idx="11">
                  <c:v>Road traffic accidents (I)</c:v>
                </c:pt>
                <c:pt idx="12">
                  <c:v>Suicide (I)</c:v>
                </c:pt>
                <c:pt idx="13">
                  <c:v>Other liver and gall bladder diseases (N)</c:v>
                </c:pt>
                <c:pt idx="14">
                  <c:v>Diabetes mellitus (B)</c:v>
                </c:pt>
                <c:pt idx="15">
                  <c:v>Cancer of buccal cavity, pharynx, and oesophagus (B)</c:v>
                </c:pt>
                <c:pt idx="16">
                  <c:v>Appendicitis, hernia and peptic ulcer (M)</c:v>
                </c:pt>
                <c:pt idx="17">
                  <c:v>Pneumonia / influenza (M)</c:v>
                </c:pt>
                <c:pt idx="18">
                  <c:v>Cancer of trachea, bronchus and lung (B)</c:v>
                </c:pt>
                <c:pt idx="19">
                  <c:v>Chronic Obstructive Pulmonary Disease (B)</c:v>
                </c:pt>
                <c:pt idx="20">
                  <c:v>Alcohol abuse (B)</c:v>
                </c:pt>
                <c:pt idx="21">
                  <c:v>Cancer of larynx B)</c:v>
                </c:pt>
              </c:strCache>
            </c:strRef>
          </c:cat>
          <c:val>
            <c:numRef>
              <c:f>'[Analysebestand Variability 230114.xlsx]Figure 1'!$B$6:$B$27</c:f>
              <c:numCache>
                <c:formatCode>General</c:formatCode>
                <c:ptCount val="22"/>
                <c:pt idx="0">
                  <c:v>1.17</c:v>
                </c:pt>
                <c:pt idx="1">
                  <c:v>1.21</c:v>
                </c:pt>
                <c:pt idx="2">
                  <c:v>1.23</c:v>
                </c:pt>
                <c:pt idx="3">
                  <c:v>1.25</c:v>
                </c:pt>
                <c:pt idx="4">
                  <c:v>1.46</c:v>
                </c:pt>
                <c:pt idx="5">
                  <c:v>1.56</c:v>
                </c:pt>
                <c:pt idx="6">
                  <c:v>1.7250000000000001</c:v>
                </c:pt>
                <c:pt idx="7">
                  <c:v>1.84</c:v>
                </c:pt>
                <c:pt idx="8">
                  <c:v>1.88</c:v>
                </c:pt>
                <c:pt idx="9">
                  <c:v>1.94</c:v>
                </c:pt>
                <c:pt idx="10">
                  <c:v>1.95</c:v>
                </c:pt>
                <c:pt idx="11">
                  <c:v>2.06</c:v>
                </c:pt>
                <c:pt idx="12">
                  <c:v>2.08</c:v>
                </c:pt>
                <c:pt idx="13">
                  <c:v>2.1</c:v>
                </c:pt>
                <c:pt idx="14">
                  <c:v>2.2599999999999998</c:v>
                </c:pt>
                <c:pt idx="15">
                  <c:v>2.3199999999999998</c:v>
                </c:pt>
                <c:pt idx="16">
                  <c:v>2.4300000000000002</c:v>
                </c:pt>
                <c:pt idx="17">
                  <c:v>2.4700000000000002</c:v>
                </c:pt>
                <c:pt idx="18">
                  <c:v>2.5499999999999998</c:v>
                </c:pt>
                <c:pt idx="19">
                  <c:v>3.39</c:v>
                </c:pt>
                <c:pt idx="20">
                  <c:v>3.7800000000000002</c:v>
                </c:pt>
                <c:pt idx="21">
                  <c:v>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28096"/>
        <c:axId val="149429632"/>
      </c:barChart>
      <c:catAx>
        <c:axId val="149428096"/>
        <c:scaling>
          <c:orientation val="minMax"/>
        </c:scaling>
        <c:delete val="0"/>
        <c:axPos val="l"/>
        <c:majorTickMark val="out"/>
        <c:minorTickMark val="none"/>
        <c:tickLblPos val="nextTo"/>
        <c:crossAx val="149429632"/>
        <c:crosses val="autoZero"/>
        <c:auto val="1"/>
        <c:lblAlgn val="ctr"/>
        <c:lblOffset val="100"/>
        <c:noMultiLvlLbl val="0"/>
      </c:catAx>
      <c:valAx>
        <c:axId val="1494296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RR (low vs. high education)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4942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Relative Risks of all-cause mortality</a:t>
            </a:r>
            <a:br>
              <a:rPr lang="en-US"/>
            </a:br>
            <a:r>
              <a:rPr lang="en-US"/>
              <a:t>low vs. high education, men, 2000s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Sheet1!$C$25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Sheet1!$C$26:$C$44</c:f>
              <c:numCache>
                <c:formatCode>0.00</c:formatCode>
                <c:ptCount val="19"/>
                <c:pt idx="0">
                  <c:v>1.94</c:v>
                </c:pt>
                <c:pt idx="1">
                  <c:v>1.79</c:v>
                </c:pt>
                <c:pt idx="2">
                  <c:v>2.13</c:v>
                </c:pt>
                <c:pt idx="3">
                  <c:v>1.84</c:v>
                </c:pt>
                <c:pt idx="4">
                  <c:v>1.7</c:v>
                </c:pt>
                <c:pt idx="5">
                  <c:v>1.77</c:v>
                </c:pt>
                <c:pt idx="6">
                  <c:v>1.79</c:v>
                </c:pt>
                <c:pt idx="7">
                  <c:v>2.2599999999999998</c:v>
                </c:pt>
                <c:pt idx="8">
                  <c:v>2.0499999999999998</c:v>
                </c:pt>
                <c:pt idx="9">
                  <c:v>1.85</c:v>
                </c:pt>
                <c:pt idx="10">
                  <c:v>1.52</c:v>
                </c:pt>
                <c:pt idx="11">
                  <c:v>1.45</c:v>
                </c:pt>
                <c:pt idx="12">
                  <c:v>1.48</c:v>
                </c:pt>
                <c:pt idx="13">
                  <c:v>1.52</c:v>
                </c:pt>
                <c:pt idx="14">
                  <c:v>1.58</c:v>
                </c:pt>
                <c:pt idx="15">
                  <c:v>2.93</c:v>
                </c:pt>
                <c:pt idx="16">
                  <c:v>2.86</c:v>
                </c:pt>
                <c:pt idx="17">
                  <c:v>2.67</c:v>
                </c:pt>
                <c:pt idx="18">
                  <c:v>2.4300000000000002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55392"/>
        <c:axId val="48956928"/>
      </c:barChart>
      <c:stockChart>
        <c:ser>
          <c:idx val="1"/>
          <c:order val="1"/>
          <c:tx>
            <c:strRef>
              <c:f>Sheet1!$D$25</c:f>
              <c:strCache>
                <c:ptCount val="1"/>
                <c:pt idx="0">
                  <c:v>Upper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Sheet1!$D$26:$D$44</c:f>
              <c:numCache>
                <c:formatCode>0.00</c:formatCode>
                <c:ptCount val="19"/>
                <c:pt idx="0">
                  <c:v>1.98</c:v>
                </c:pt>
                <c:pt idx="1">
                  <c:v>1.82</c:v>
                </c:pt>
                <c:pt idx="2">
                  <c:v>2.2000000000000002</c:v>
                </c:pt>
                <c:pt idx="3">
                  <c:v>1.88</c:v>
                </c:pt>
                <c:pt idx="4">
                  <c:v>1.83</c:v>
                </c:pt>
                <c:pt idx="5">
                  <c:v>1.91</c:v>
                </c:pt>
                <c:pt idx="6">
                  <c:v>1.84</c:v>
                </c:pt>
                <c:pt idx="7">
                  <c:v>2.48</c:v>
                </c:pt>
                <c:pt idx="8">
                  <c:v>2.1</c:v>
                </c:pt>
                <c:pt idx="9">
                  <c:v>1.93</c:v>
                </c:pt>
                <c:pt idx="10">
                  <c:v>1.57</c:v>
                </c:pt>
                <c:pt idx="11">
                  <c:v>1.51</c:v>
                </c:pt>
                <c:pt idx="12">
                  <c:v>1.54</c:v>
                </c:pt>
                <c:pt idx="13">
                  <c:v>1.63</c:v>
                </c:pt>
                <c:pt idx="14">
                  <c:v>1.73</c:v>
                </c:pt>
                <c:pt idx="15">
                  <c:v>2.98</c:v>
                </c:pt>
                <c:pt idx="16">
                  <c:v>2.92</c:v>
                </c:pt>
                <c:pt idx="17">
                  <c:v>2.7</c:v>
                </c:pt>
                <c:pt idx="18">
                  <c:v>2.5299999999999998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Lower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Sheet1!$E$26:$E$44</c:f>
              <c:numCache>
                <c:formatCode>0.00</c:formatCode>
                <c:ptCount val="19"/>
                <c:pt idx="0">
                  <c:v>1.91</c:v>
                </c:pt>
                <c:pt idx="1">
                  <c:v>1.75</c:v>
                </c:pt>
                <c:pt idx="2">
                  <c:v>2.0699999999999998</c:v>
                </c:pt>
                <c:pt idx="3">
                  <c:v>1.79</c:v>
                </c:pt>
                <c:pt idx="4">
                  <c:v>1.57</c:v>
                </c:pt>
                <c:pt idx="5">
                  <c:v>1.65</c:v>
                </c:pt>
                <c:pt idx="6">
                  <c:v>1.74</c:v>
                </c:pt>
                <c:pt idx="7">
                  <c:v>2.0699999999999998</c:v>
                </c:pt>
                <c:pt idx="8">
                  <c:v>1.99</c:v>
                </c:pt>
                <c:pt idx="9">
                  <c:v>1.76</c:v>
                </c:pt>
                <c:pt idx="10">
                  <c:v>1.47</c:v>
                </c:pt>
                <c:pt idx="11">
                  <c:v>1.39</c:v>
                </c:pt>
                <c:pt idx="12">
                  <c:v>1.42</c:v>
                </c:pt>
                <c:pt idx="13">
                  <c:v>1.43</c:v>
                </c:pt>
                <c:pt idx="14">
                  <c:v>1.45</c:v>
                </c:pt>
                <c:pt idx="15">
                  <c:v>2.87</c:v>
                </c:pt>
                <c:pt idx="16">
                  <c:v>2.81</c:v>
                </c:pt>
                <c:pt idx="17">
                  <c:v>2.63</c:v>
                </c:pt>
                <c:pt idx="18">
                  <c:v>2.34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Sheet1!$F$25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Sheet1!$F$26:$F$44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48969600"/>
        <c:axId val="48968064"/>
      </c:stockChart>
      <c:catAx>
        <c:axId val="4895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48956928"/>
        <c:crosses val="autoZero"/>
        <c:auto val="1"/>
        <c:lblAlgn val="ctr"/>
        <c:lblOffset val="100"/>
        <c:noMultiLvlLbl val="0"/>
      </c:catAx>
      <c:valAx>
        <c:axId val="48956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400" b="0" dirty="0"/>
                  <a:t>Relative</a:t>
                </a:r>
                <a:r>
                  <a:rPr lang="en-US" sz="1400" b="0" baseline="0" dirty="0"/>
                  <a:t> Risk (age-adjusted, 30-79 years)</a:t>
                </a:r>
                <a:endParaRPr lang="en-US" sz="1400" b="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48955392"/>
        <c:crosses val="autoZero"/>
        <c:crossBetween val="between"/>
      </c:valAx>
      <c:valAx>
        <c:axId val="489680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crossAx val="48969600"/>
        <c:crosses val="max"/>
        <c:crossBetween val="between"/>
      </c:valAx>
      <c:catAx>
        <c:axId val="4896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489680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Relative Risks of all-cause mortality</a:t>
            </a:r>
            <a:br>
              <a:rPr lang="en-US"/>
            </a:br>
            <a:r>
              <a:rPr lang="en-US"/>
              <a:t>low vs. high education, men, 2000s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Sheet1!$C$25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Sheet1!$C$26:$C$44</c:f>
              <c:numCache>
                <c:formatCode>0.00</c:formatCode>
                <c:ptCount val="19"/>
                <c:pt idx="0">
                  <c:v>1.94</c:v>
                </c:pt>
                <c:pt idx="1">
                  <c:v>1.79</c:v>
                </c:pt>
                <c:pt idx="2">
                  <c:v>2.13</c:v>
                </c:pt>
                <c:pt idx="3">
                  <c:v>1.84</c:v>
                </c:pt>
                <c:pt idx="4">
                  <c:v>1.7</c:v>
                </c:pt>
                <c:pt idx="5">
                  <c:v>1.77</c:v>
                </c:pt>
                <c:pt idx="6">
                  <c:v>1.79</c:v>
                </c:pt>
                <c:pt idx="7">
                  <c:v>2.2599999999999998</c:v>
                </c:pt>
                <c:pt idx="8">
                  <c:v>2.0499999999999998</c:v>
                </c:pt>
                <c:pt idx="9">
                  <c:v>1.85</c:v>
                </c:pt>
                <c:pt idx="10">
                  <c:v>1.52</c:v>
                </c:pt>
                <c:pt idx="11">
                  <c:v>1.45</c:v>
                </c:pt>
                <c:pt idx="12">
                  <c:v>1.48</c:v>
                </c:pt>
                <c:pt idx="13">
                  <c:v>1.52</c:v>
                </c:pt>
                <c:pt idx="14">
                  <c:v>1.58</c:v>
                </c:pt>
                <c:pt idx="15">
                  <c:v>2.93</c:v>
                </c:pt>
                <c:pt idx="16">
                  <c:v>2.86</c:v>
                </c:pt>
                <c:pt idx="17">
                  <c:v>2.67</c:v>
                </c:pt>
                <c:pt idx="18">
                  <c:v>2.4300000000000002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39424"/>
        <c:axId val="124840960"/>
      </c:barChart>
      <c:stockChart>
        <c:ser>
          <c:idx val="1"/>
          <c:order val="1"/>
          <c:tx>
            <c:strRef>
              <c:f>Sheet1!$D$25</c:f>
              <c:strCache>
                <c:ptCount val="1"/>
                <c:pt idx="0">
                  <c:v>Upper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Sheet1!$D$26:$D$44</c:f>
              <c:numCache>
                <c:formatCode>0.00</c:formatCode>
                <c:ptCount val="19"/>
                <c:pt idx="0">
                  <c:v>1.98</c:v>
                </c:pt>
                <c:pt idx="1">
                  <c:v>1.82</c:v>
                </c:pt>
                <c:pt idx="2">
                  <c:v>2.2000000000000002</c:v>
                </c:pt>
                <c:pt idx="3">
                  <c:v>1.88</c:v>
                </c:pt>
                <c:pt idx="4">
                  <c:v>1.83</c:v>
                </c:pt>
                <c:pt idx="5">
                  <c:v>1.91</c:v>
                </c:pt>
                <c:pt idx="6">
                  <c:v>1.84</c:v>
                </c:pt>
                <c:pt idx="7">
                  <c:v>2.48</c:v>
                </c:pt>
                <c:pt idx="8">
                  <c:v>2.1</c:v>
                </c:pt>
                <c:pt idx="9">
                  <c:v>1.93</c:v>
                </c:pt>
                <c:pt idx="10">
                  <c:v>1.57</c:v>
                </c:pt>
                <c:pt idx="11">
                  <c:v>1.51</c:v>
                </c:pt>
                <c:pt idx="12">
                  <c:v>1.54</c:v>
                </c:pt>
                <c:pt idx="13">
                  <c:v>1.63</c:v>
                </c:pt>
                <c:pt idx="14">
                  <c:v>1.73</c:v>
                </c:pt>
                <c:pt idx="15">
                  <c:v>2.98</c:v>
                </c:pt>
                <c:pt idx="16">
                  <c:v>2.92</c:v>
                </c:pt>
                <c:pt idx="17">
                  <c:v>2.7</c:v>
                </c:pt>
                <c:pt idx="18">
                  <c:v>2.5299999999999998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Lower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Sheet1!$E$26:$E$44</c:f>
              <c:numCache>
                <c:formatCode>0.00</c:formatCode>
                <c:ptCount val="19"/>
                <c:pt idx="0">
                  <c:v>1.91</c:v>
                </c:pt>
                <c:pt idx="1">
                  <c:v>1.75</c:v>
                </c:pt>
                <c:pt idx="2">
                  <c:v>2.0699999999999998</c:v>
                </c:pt>
                <c:pt idx="3">
                  <c:v>1.79</c:v>
                </c:pt>
                <c:pt idx="4">
                  <c:v>1.57</c:v>
                </c:pt>
                <c:pt idx="5">
                  <c:v>1.65</c:v>
                </c:pt>
                <c:pt idx="6">
                  <c:v>1.74</c:v>
                </c:pt>
                <c:pt idx="7">
                  <c:v>2.0699999999999998</c:v>
                </c:pt>
                <c:pt idx="8">
                  <c:v>1.99</c:v>
                </c:pt>
                <c:pt idx="9">
                  <c:v>1.76</c:v>
                </c:pt>
                <c:pt idx="10">
                  <c:v>1.47</c:v>
                </c:pt>
                <c:pt idx="11">
                  <c:v>1.39</c:v>
                </c:pt>
                <c:pt idx="12">
                  <c:v>1.42</c:v>
                </c:pt>
                <c:pt idx="13">
                  <c:v>1.43</c:v>
                </c:pt>
                <c:pt idx="14">
                  <c:v>1.45</c:v>
                </c:pt>
                <c:pt idx="15">
                  <c:v>2.87</c:v>
                </c:pt>
                <c:pt idx="16">
                  <c:v>2.81</c:v>
                </c:pt>
                <c:pt idx="17">
                  <c:v>2.63</c:v>
                </c:pt>
                <c:pt idx="18">
                  <c:v>2.34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Sheet1!$F$25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Sheet1!$B$26:$B$44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Sheet1!$F$26:$F$44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24914304"/>
        <c:axId val="124912768"/>
      </c:stockChart>
      <c:catAx>
        <c:axId val="12483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124840960"/>
        <c:crosses val="autoZero"/>
        <c:auto val="1"/>
        <c:lblAlgn val="ctr"/>
        <c:lblOffset val="100"/>
        <c:noMultiLvlLbl val="0"/>
      </c:catAx>
      <c:valAx>
        <c:axId val="124840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400" b="0" dirty="0"/>
                  <a:t>Relative</a:t>
                </a:r>
                <a:r>
                  <a:rPr lang="en-US" sz="1400" b="0" baseline="0" dirty="0"/>
                  <a:t> Risk (age-adjusted, 30-79 years)</a:t>
                </a:r>
                <a:endParaRPr lang="en-US" sz="1400" b="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24839424"/>
        <c:crosses val="autoZero"/>
        <c:crossBetween val="between"/>
      </c:valAx>
      <c:valAx>
        <c:axId val="12491276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crossAx val="124914304"/>
        <c:crosses val="max"/>
        <c:crossBetween val="between"/>
      </c:valAx>
      <c:catAx>
        <c:axId val="124914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249127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Relative</a:t>
            </a:r>
            <a:r>
              <a:rPr lang="en-US" baseline="0" dirty="0"/>
              <a:t> Risks of all-cause mortality</a:t>
            </a:r>
            <a:br>
              <a:rPr lang="en-US" baseline="0" dirty="0"/>
            </a:br>
            <a:r>
              <a:rPr lang="en-US" baseline="0" dirty="0"/>
              <a:t>low vs. high education, women, 2000s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Sheet1!$C$49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Sheet1!$C$50:$C$68</c:f>
              <c:numCache>
                <c:formatCode>General</c:formatCode>
                <c:ptCount val="19"/>
                <c:pt idx="0">
                  <c:v>1.74</c:v>
                </c:pt>
                <c:pt idx="1">
                  <c:v>1.77</c:v>
                </c:pt>
                <c:pt idx="2">
                  <c:v>1.97</c:v>
                </c:pt>
                <c:pt idx="3">
                  <c:v>1.71</c:v>
                </c:pt>
                <c:pt idx="4">
                  <c:v>1.6</c:v>
                </c:pt>
                <c:pt idx="5">
                  <c:v>1.61</c:v>
                </c:pt>
                <c:pt idx="6">
                  <c:v>1.57</c:v>
                </c:pt>
                <c:pt idx="7">
                  <c:v>1.71</c:v>
                </c:pt>
                <c:pt idx="8">
                  <c:v>1.52</c:v>
                </c:pt>
                <c:pt idx="9">
                  <c:v>1.54</c:v>
                </c:pt>
                <c:pt idx="10">
                  <c:v>1.36</c:v>
                </c:pt>
                <c:pt idx="11">
                  <c:v>1.33</c:v>
                </c:pt>
                <c:pt idx="12">
                  <c:v>1.29</c:v>
                </c:pt>
                <c:pt idx="13">
                  <c:v>1.1499999999999999</c:v>
                </c:pt>
                <c:pt idx="14">
                  <c:v>1.28</c:v>
                </c:pt>
                <c:pt idx="15">
                  <c:v>1.91</c:v>
                </c:pt>
                <c:pt idx="16">
                  <c:v>2.2400000000000002</c:v>
                </c:pt>
                <c:pt idx="17">
                  <c:v>2.04</c:v>
                </c:pt>
                <c:pt idx="18">
                  <c:v>2.0699999999999998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10400"/>
        <c:axId val="57911936"/>
      </c:barChart>
      <c:stockChart>
        <c:ser>
          <c:idx val="1"/>
          <c:order val="1"/>
          <c:tx>
            <c:strRef>
              <c:f>Sheet1!$D$49</c:f>
              <c:strCache>
                <c:ptCount val="1"/>
                <c:pt idx="0">
                  <c:v>Upper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Sheet1!$D$50:$D$68</c:f>
              <c:numCache>
                <c:formatCode>General</c:formatCode>
                <c:ptCount val="19"/>
                <c:pt idx="0">
                  <c:v>1.79</c:v>
                </c:pt>
                <c:pt idx="1">
                  <c:v>1.81</c:v>
                </c:pt>
                <c:pt idx="2">
                  <c:v>2.0499999999999998</c:v>
                </c:pt>
                <c:pt idx="3">
                  <c:v>1.76</c:v>
                </c:pt>
                <c:pt idx="4">
                  <c:v>1.76</c:v>
                </c:pt>
                <c:pt idx="5">
                  <c:v>1.81</c:v>
                </c:pt>
                <c:pt idx="6">
                  <c:v>1.63</c:v>
                </c:pt>
                <c:pt idx="7">
                  <c:v>1.96</c:v>
                </c:pt>
                <c:pt idx="8">
                  <c:v>1.59</c:v>
                </c:pt>
                <c:pt idx="9">
                  <c:v>1.68</c:v>
                </c:pt>
                <c:pt idx="10">
                  <c:v>1.44</c:v>
                </c:pt>
                <c:pt idx="11">
                  <c:v>1.43</c:v>
                </c:pt>
                <c:pt idx="12">
                  <c:v>1.39</c:v>
                </c:pt>
                <c:pt idx="13">
                  <c:v>1.26</c:v>
                </c:pt>
                <c:pt idx="14">
                  <c:v>1.45</c:v>
                </c:pt>
                <c:pt idx="15">
                  <c:v>1.97</c:v>
                </c:pt>
                <c:pt idx="16">
                  <c:v>2.33</c:v>
                </c:pt>
                <c:pt idx="17">
                  <c:v>2.08</c:v>
                </c:pt>
                <c:pt idx="18">
                  <c:v>2.1800000000000002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Sheet1!$E$49</c:f>
              <c:strCache>
                <c:ptCount val="1"/>
                <c:pt idx="0">
                  <c:v>Lower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Sheet1!$E$50:$E$68</c:f>
              <c:numCache>
                <c:formatCode>General</c:formatCode>
                <c:ptCount val="19"/>
                <c:pt idx="0">
                  <c:v>1.69</c:v>
                </c:pt>
                <c:pt idx="1">
                  <c:v>1.73</c:v>
                </c:pt>
                <c:pt idx="2">
                  <c:v>1.89</c:v>
                </c:pt>
                <c:pt idx="3">
                  <c:v>1.66</c:v>
                </c:pt>
                <c:pt idx="4">
                  <c:v>1.46</c:v>
                </c:pt>
                <c:pt idx="5">
                  <c:v>1.44</c:v>
                </c:pt>
                <c:pt idx="6">
                  <c:v>1.51</c:v>
                </c:pt>
                <c:pt idx="7">
                  <c:v>1.49</c:v>
                </c:pt>
                <c:pt idx="8">
                  <c:v>1.46</c:v>
                </c:pt>
                <c:pt idx="9">
                  <c:v>1.41</c:v>
                </c:pt>
                <c:pt idx="10">
                  <c:v>1.3</c:v>
                </c:pt>
                <c:pt idx="11">
                  <c:v>1.24</c:v>
                </c:pt>
                <c:pt idx="12">
                  <c:v>1.2</c:v>
                </c:pt>
                <c:pt idx="13">
                  <c:v>1.04</c:v>
                </c:pt>
                <c:pt idx="14">
                  <c:v>1.1299999999999999</c:v>
                </c:pt>
                <c:pt idx="15">
                  <c:v>1.86</c:v>
                </c:pt>
                <c:pt idx="16">
                  <c:v>2.16</c:v>
                </c:pt>
                <c:pt idx="17">
                  <c:v>2</c:v>
                </c:pt>
                <c:pt idx="18">
                  <c:v>1.97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Sheet1!$F$49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Sheet1!$F$50:$F$68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57919744"/>
        <c:axId val="57918208"/>
      </c:stockChart>
      <c:catAx>
        <c:axId val="57910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57911936"/>
        <c:crosses val="autoZero"/>
        <c:auto val="1"/>
        <c:lblAlgn val="ctr"/>
        <c:lblOffset val="100"/>
        <c:noMultiLvlLbl val="0"/>
      </c:catAx>
      <c:valAx>
        <c:axId val="57911936"/>
        <c:scaling>
          <c:orientation val="minMax"/>
          <c:max val="2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dirty="0"/>
                  <a:t>Relative Risk, age-adjusted, 30-79 years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7910400"/>
        <c:crosses val="autoZero"/>
        <c:crossBetween val="between"/>
      </c:valAx>
      <c:valAx>
        <c:axId val="57918208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crossAx val="57919744"/>
        <c:crosses val="max"/>
        <c:crossBetween val="between"/>
      </c:valAx>
      <c:catAx>
        <c:axId val="57919744"/>
        <c:scaling>
          <c:orientation val="minMax"/>
        </c:scaling>
        <c:delete val="1"/>
        <c:axPos val="b"/>
        <c:majorTickMark val="out"/>
        <c:minorTickMark val="none"/>
        <c:tickLblPos val="nextTo"/>
        <c:crossAx val="57918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Relative</a:t>
            </a:r>
            <a:r>
              <a:rPr lang="en-US" baseline="0" dirty="0"/>
              <a:t> Risks of all-cause mortality</a:t>
            </a:r>
            <a:br>
              <a:rPr lang="en-US" baseline="0" dirty="0"/>
            </a:br>
            <a:r>
              <a:rPr lang="en-US" baseline="0" dirty="0"/>
              <a:t>low vs. high education, women, 2000s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Sheet1!$C$49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Sheet1!$C$50:$C$68</c:f>
              <c:numCache>
                <c:formatCode>General</c:formatCode>
                <c:ptCount val="19"/>
                <c:pt idx="0">
                  <c:v>1.74</c:v>
                </c:pt>
                <c:pt idx="1">
                  <c:v>1.77</c:v>
                </c:pt>
                <c:pt idx="2">
                  <c:v>1.97</c:v>
                </c:pt>
                <c:pt idx="3">
                  <c:v>1.71</c:v>
                </c:pt>
                <c:pt idx="4">
                  <c:v>1.6</c:v>
                </c:pt>
                <c:pt idx="5">
                  <c:v>1.61</c:v>
                </c:pt>
                <c:pt idx="6">
                  <c:v>1.57</c:v>
                </c:pt>
                <c:pt idx="7">
                  <c:v>1.71</c:v>
                </c:pt>
                <c:pt idx="8">
                  <c:v>1.52</c:v>
                </c:pt>
                <c:pt idx="9">
                  <c:v>1.54</c:v>
                </c:pt>
                <c:pt idx="10">
                  <c:v>1.36</c:v>
                </c:pt>
                <c:pt idx="11">
                  <c:v>1.33</c:v>
                </c:pt>
                <c:pt idx="12">
                  <c:v>1.29</c:v>
                </c:pt>
                <c:pt idx="13">
                  <c:v>1.1499999999999999</c:v>
                </c:pt>
                <c:pt idx="14">
                  <c:v>1.28</c:v>
                </c:pt>
                <c:pt idx="15">
                  <c:v>1.91</c:v>
                </c:pt>
                <c:pt idx="16">
                  <c:v>2.2400000000000002</c:v>
                </c:pt>
                <c:pt idx="17">
                  <c:v>2.04</c:v>
                </c:pt>
                <c:pt idx="18">
                  <c:v>2.0699999999999998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24800"/>
        <c:axId val="49326336"/>
      </c:barChart>
      <c:stockChart>
        <c:ser>
          <c:idx val="1"/>
          <c:order val="1"/>
          <c:tx>
            <c:strRef>
              <c:f>Sheet1!$D$49</c:f>
              <c:strCache>
                <c:ptCount val="1"/>
                <c:pt idx="0">
                  <c:v>Upper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Sheet1!$D$50:$D$68</c:f>
              <c:numCache>
                <c:formatCode>General</c:formatCode>
                <c:ptCount val="19"/>
                <c:pt idx="0">
                  <c:v>1.79</c:v>
                </c:pt>
                <c:pt idx="1">
                  <c:v>1.81</c:v>
                </c:pt>
                <c:pt idx="2">
                  <c:v>2.0499999999999998</c:v>
                </c:pt>
                <c:pt idx="3">
                  <c:v>1.76</c:v>
                </c:pt>
                <c:pt idx="4">
                  <c:v>1.76</c:v>
                </c:pt>
                <c:pt idx="5">
                  <c:v>1.81</c:v>
                </c:pt>
                <c:pt idx="6">
                  <c:v>1.63</c:v>
                </c:pt>
                <c:pt idx="7">
                  <c:v>1.96</c:v>
                </c:pt>
                <c:pt idx="8">
                  <c:v>1.59</c:v>
                </c:pt>
                <c:pt idx="9">
                  <c:v>1.68</c:v>
                </c:pt>
                <c:pt idx="10">
                  <c:v>1.44</c:v>
                </c:pt>
                <c:pt idx="11">
                  <c:v>1.43</c:v>
                </c:pt>
                <c:pt idx="12">
                  <c:v>1.39</c:v>
                </c:pt>
                <c:pt idx="13">
                  <c:v>1.26</c:v>
                </c:pt>
                <c:pt idx="14">
                  <c:v>1.45</c:v>
                </c:pt>
                <c:pt idx="15">
                  <c:v>1.97</c:v>
                </c:pt>
                <c:pt idx="16">
                  <c:v>2.33</c:v>
                </c:pt>
                <c:pt idx="17">
                  <c:v>2.08</c:v>
                </c:pt>
                <c:pt idx="18">
                  <c:v>2.1800000000000002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Sheet1!$E$49</c:f>
              <c:strCache>
                <c:ptCount val="1"/>
                <c:pt idx="0">
                  <c:v>Lower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Sheet1!$E$50:$E$68</c:f>
              <c:numCache>
                <c:formatCode>General</c:formatCode>
                <c:ptCount val="19"/>
                <c:pt idx="0">
                  <c:v>1.69</c:v>
                </c:pt>
                <c:pt idx="1">
                  <c:v>1.73</c:v>
                </c:pt>
                <c:pt idx="2">
                  <c:v>1.89</c:v>
                </c:pt>
                <c:pt idx="3">
                  <c:v>1.66</c:v>
                </c:pt>
                <c:pt idx="4">
                  <c:v>1.46</c:v>
                </c:pt>
                <c:pt idx="5">
                  <c:v>1.44</c:v>
                </c:pt>
                <c:pt idx="6">
                  <c:v>1.51</c:v>
                </c:pt>
                <c:pt idx="7">
                  <c:v>1.49</c:v>
                </c:pt>
                <c:pt idx="8">
                  <c:v>1.46</c:v>
                </c:pt>
                <c:pt idx="9">
                  <c:v>1.41</c:v>
                </c:pt>
                <c:pt idx="10">
                  <c:v>1.3</c:v>
                </c:pt>
                <c:pt idx="11">
                  <c:v>1.24</c:v>
                </c:pt>
                <c:pt idx="12">
                  <c:v>1.2</c:v>
                </c:pt>
                <c:pt idx="13">
                  <c:v>1.04</c:v>
                </c:pt>
                <c:pt idx="14">
                  <c:v>1.1299999999999999</c:v>
                </c:pt>
                <c:pt idx="15">
                  <c:v>1.86</c:v>
                </c:pt>
                <c:pt idx="16">
                  <c:v>2.16</c:v>
                </c:pt>
                <c:pt idx="17">
                  <c:v>2</c:v>
                </c:pt>
                <c:pt idx="18">
                  <c:v>1.97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Sheet1!$F$49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Sheet1!$F$50:$F$68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49338240"/>
        <c:axId val="49336704"/>
      </c:stockChart>
      <c:catAx>
        <c:axId val="4932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49326336"/>
        <c:crosses val="autoZero"/>
        <c:auto val="1"/>
        <c:lblAlgn val="ctr"/>
        <c:lblOffset val="100"/>
        <c:noMultiLvlLbl val="0"/>
      </c:catAx>
      <c:valAx>
        <c:axId val="49326336"/>
        <c:scaling>
          <c:orientation val="minMax"/>
          <c:max val="2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dirty="0"/>
                  <a:t>Relative Risk, age-adjusted, 30-79 years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9324800"/>
        <c:crosses val="autoZero"/>
        <c:crossBetween val="between"/>
      </c:valAx>
      <c:valAx>
        <c:axId val="49336704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crossAx val="49338240"/>
        <c:crosses val="max"/>
        <c:crossBetween val="between"/>
      </c:valAx>
      <c:catAx>
        <c:axId val="49338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93367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Relative</a:t>
            </a:r>
            <a:r>
              <a:rPr lang="en-US" baseline="0" dirty="0"/>
              <a:t> Risks of all-cause mortality</a:t>
            </a:r>
            <a:br>
              <a:rPr lang="en-US" baseline="0" dirty="0"/>
            </a:br>
            <a:r>
              <a:rPr lang="en-US" baseline="0" dirty="0"/>
              <a:t>low vs. high education, women, 2000s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Sheet1!$C$49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Sheet1!$C$50:$C$68</c:f>
              <c:numCache>
                <c:formatCode>General</c:formatCode>
                <c:ptCount val="19"/>
                <c:pt idx="0">
                  <c:v>1.74</c:v>
                </c:pt>
                <c:pt idx="1">
                  <c:v>1.77</c:v>
                </c:pt>
                <c:pt idx="2">
                  <c:v>1.97</c:v>
                </c:pt>
                <c:pt idx="3">
                  <c:v>1.71</c:v>
                </c:pt>
                <c:pt idx="4">
                  <c:v>1.6</c:v>
                </c:pt>
                <c:pt idx="5">
                  <c:v>1.61</c:v>
                </c:pt>
                <c:pt idx="6">
                  <c:v>1.57</c:v>
                </c:pt>
                <c:pt idx="7">
                  <c:v>1.71</c:v>
                </c:pt>
                <c:pt idx="8">
                  <c:v>1.52</c:v>
                </c:pt>
                <c:pt idx="9">
                  <c:v>1.54</c:v>
                </c:pt>
                <c:pt idx="10">
                  <c:v>1.36</c:v>
                </c:pt>
                <c:pt idx="11">
                  <c:v>1.33</c:v>
                </c:pt>
                <c:pt idx="12">
                  <c:v>1.29</c:v>
                </c:pt>
                <c:pt idx="13">
                  <c:v>1.1499999999999999</c:v>
                </c:pt>
                <c:pt idx="14">
                  <c:v>1.28</c:v>
                </c:pt>
                <c:pt idx="15">
                  <c:v>1.91</c:v>
                </c:pt>
                <c:pt idx="16">
                  <c:v>2.2400000000000002</c:v>
                </c:pt>
                <c:pt idx="17">
                  <c:v>2.04</c:v>
                </c:pt>
                <c:pt idx="18">
                  <c:v>2.0699999999999998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68960"/>
        <c:axId val="124970496"/>
      </c:barChart>
      <c:stockChart>
        <c:ser>
          <c:idx val="1"/>
          <c:order val="1"/>
          <c:tx>
            <c:strRef>
              <c:f>Sheet1!$D$49</c:f>
              <c:strCache>
                <c:ptCount val="1"/>
                <c:pt idx="0">
                  <c:v>Upper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Sheet1!$D$50:$D$68</c:f>
              <c:numCache>
                <c:formatCode>General</c:formatCode>
                <c:ptCount val="19"/>
                <c:pt idx="0">
                  <c:v>1.79</c:v>
                </c:pt>
                <c:pt idx="1">
                  <c:v>1.81</c:v>
                </c:pt>
                <c:pt idx="2">
                  <c:v>2.0499999999999998</c:v>
                </c:pt>
                <c:pt idx="3">
                  <c:v>1.76</c:v>
                </c:pt>
                <c:pt idx="4">
                  <c:v>1.76</c:v>
                </c:pt>
                <c:pt idx="5">
                  <c:v>1.81</c:v>
                </c:pt>
                <c:pt idx="6">
                  <c:v>1.63</c:v>
                </c:pt>
                <c:pt idx="7">
                  <c:v>1.96</c:v>
                </c:pt>
                <c:pt idx="8">
                  <c:v>1.59</c:v>
                </c:pt>
                <c:pt idx="9">
                  <c:v>1.68</c:v>
                </c:pt>
                <c:pt idx="10">
                  <c:v>1.44</c:v>
                </c:pt>
                <c:pt idx="11">
                  <c:v>1.43</c:v>
                </c:pt>
                <c:pt idx="12">
                  <c:v>1.39</c:v>
                </c:pt>
                <c:pt idx="13">
                  <c:v>1.26</c:v>
                </c:pt>
                <c:pt idx="14">
                  <c:v>1.45</c:v>
                </c:pt>
                <c:pt idx="15">
                  <c:v>1.97</c:v>
                </c:pt>
                <c:pt idx="16">
                  <c:v>2.33</c:v>
                </c:pt>
                <c:pt idx="17">
                  <c:v>2.08</c:v>
                </c:pt>
                <c:pt idx="18">
                  <c:v>2.1800000000000002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Sheet1!$E$49</c:f>
              <c:strCache>
                <c:ptCount val="1"/>
                <c:pt idx="0">
                  <c:v>Lower CL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Sheet1!$E$50:$E$68</c:f>
              <c:numCache>
                <c:formatCode>General</c:formatCode>
                <c:ptCount val="19"/>
                <c:pt idx="0">
                  <c:v>1.69</c:v>
                </c:pt>
                <c:pt idx="1">
                  <c:v>1.73</c:v>
                </c:pt>
                <c:pt idx="2">
                  <c:v>1.89</c:v>
                </c:pt>
                <c:pt idx="3">
                  <c:v>1.66</c:v>
                </c:pt>
                <c:pt idx="4">
                  <c:v>1.46</c:v>
                </c:pt>
                <c:pt idx="5">
                  <c:v>1.44</c:v>
                </c:pt>
                <c:pt idx="6">
                  <c:v>1.51</c:v>
                </c:pt>
                <c:pt idx="7">
                  <c:v>1.49</c:v>
                </c:pt>
                <c:pt idx="8">
                  <c:v>1.46</c:v>
                </c:pt>
                <c:pt idx="9">
                  <c:v>1.41</c:v>
                </c:pt>
                <c:pt idx="10">
                  <c:v>1.3</c:v>
                </c:pt>
                <c:pt idx="11">
                  <c:v>1.24</c:v>
                </c:pt>
                <c:pt idx="12">
                  <c:v>1.2</c:v>
                </c:pt>
                <c:pt idx="13">
                  <c:v>1.04</c:v>
                </c:pt>
                <c:pt idx="14">
                  <c:v>1.1299999999999999</c:v>
                </c:pt>
                <c:pt idx="15">
                  <c:v>1.86</c:v>
                </c:pt>
                <c:pt idx="16">
                  <c:v>2.16</c:v>
                </c:pt>
                <c:pt idx="17">
                  <c:v>2</c:v>
                </c:pt>
                <c:pt idx="18">
                  <c:v>1.97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Sheet1!$F$49</c:f>
              <c:strCache>
                <c:ptCount val="1"/>
                <c:pt idx="0">
                  <c:v>Point estimate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Sheet1!$B$50:$B$68</c:f>
              <c:strCache>
                <c:ptCount val="19"/>
                <c:pt idx="0">
                  <c:v>Finland</c:v>
                </c:pt>
                <c:pt idx="1">
                  <c:v>Sweden</c:v>
                </c:pt>
                <c:pt idx="2">
                  <c:v>Norway</c:v>
                </c:pt>
                <c:pt idx="3">
                  <c:v>Denmark</c:v>
                </c:pt>
                <c:pt idx="4">
                  <c:v>England &amp; W</c:v>
                </c:pt>
                <c:pt idx="5">
                  <c:v>Netherlands</c:v>
                </c:pt>
                <c:pt idx="6">
                  <c:v>Belgium</c:v>
                </c:pt>
                <c:pt idx="7">
                  <c:v>France</c:v>
                </c:pt>
                <c:pt idx="8">
                  <c:v>Switzerland</c:v>
                </c:pt>
                <c:pt idx="9">
                  <c:v>Austria</c:v>
                </c:pt>
                <c:pt idx="10">
                  <c:v>Barcelona</c:v>
                </c:pt>
                <c:pt idx="11">
                  <c:v>Basque C</c:v>
                </c:pt>
                <c:pt idx="12">
                  <c:v>Madrid</c:v>
                </c:pt>
                <c:pt idx="13">
                  <c:v>Turin</c:v>
                </c:pt>
                <c:pt idx="14">
                  <c:v>Tuscany</c:v>
                </c:pt>
                <c:pt idx="15">
                  <c:v>Hungary</c:v>
                </c:pt>
                <c:pt idx="16">
                  <c:v>Czech Rep</c:v>
                </c:pt>
                <c:pt idx="17">
                  <c:v>Poland</c:v>
                </c:pt>
                <c:pt idx="18">
                  <c:v>Estonia</c:v>
                </c:pt>
              </c:strCache>
            </c:strRef>
          </c:cat>
          <c:val>
            <c:numRef>
              <c:f>Sheet1!$F$50:$F$68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24998784"/>
        <c:axId val="124972416"/>
      </c:stockChart>
      <c:catAx>
        <c:axId val="12496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l-NL"/>
          </a:p>
        </c:txPr>
        <c:crossAx val="124970496"/>
        <c:crosses val="autoZero"/>
        <c:auto val="1"/>
        <c:lblAlgn val="ctr"/>
        <c:lblOffset val="100"/>
        <c:noMultiLvlLbl val="0"/>
      </c:catAx>
      <c:valAx>
        <c:axId val="124970496"/>
        <c:scaling>
          <c:orientation val="minMax"/>
          <c:max val="2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 dirty="0"/>
                  <a:t>Relative Risk, age-adjusted, 30-79 years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24968960"/>
        <c:crosses val="autoZero"/>
        <c:crossBetween val="between"/>
      </c:valAx>
      <c:valAx>
        <c:axId val="124972416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crossAx val="124998784"/>
        <c:crosses val="max"/>
        <c:crossBetween val="between"/>
      </c:valAx>
      <c:catAx>
        <c:axId val="124998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4972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cause</a:t>
            </a:r>
            <a:r>
              <a:rPr lang="nl-NL" dirty="0"/>
              <a:t> of </a:t>
            </a:r>
            <a:r>
              <a:rPr lang="nl-NL" dirty="0" err="1"/>
              <a:t>death</a:t>
            </a:r>
            <a:r>
              <a:rPr lang="nl-NL" dirty="0"/>
              <a:t/>
            </a:r>
            <a:br>
              <a:rPr lang="nl-NL" dirty="0"/>
            </a:br>
            <a:r>
              <a:rPr lang="nl-NL" sz="1400" dirty="0"/>
              <a:t>Spain vs. </a:t>
            </a:r>
            <a:r>
              <a:rPr lang="nl-NL" sz="1400" dirty="0" err="1"/>
              <a:t>Northern</a:t>
            </a:r>
            <a:r>
              <a:rPr lang="nl-NL" sz="1400" dirty="0"/>
              <a:t> Europe</a:t>
            </a:r>
            <a:r>
              <a:rPr lang="nl-NL" sz="1400" dirty="0" smtClean="0"/>
              <a:t>, men, 2000s</a:t>
            </a:r>
            <a:endParaRPr lang="nl-NL" sz="14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'[Charts Manchester.xlsx]Spain'!$R$3</c:f>
              <c:strCache>
                <c:ptCount val="1"/>
                <c:pt idx="0">
                  <c:v>4 Nordic countries</c:v>
                </c:pt>
              </c:strCache>
            </c:strRef>
          </c:tx>
          <c:invertIfNegative val="0"/>
          <c:cat>
            <c:strRef>
              <c:f>'[Charts Manchester.xlsx]Spain'!$Q$4:$Q$20</c:f>
              <c:strCache>
                <c:ptCount val="17"/>
                <c:pt idx="0">
                  <c:v>Total</c:v>
                </c:pt>
                <c:pt idx="1">
                  <c:v>Homicide</c:v>
                </c:pt>
                <c:pt idx="2">
                  <c:v>COPD</c:v>
                </c:pt>
                <c:pt idx="3">
                  <c:v>Alcohol abuse</c:v>
                </c:pt>
                <c:pt idx="4">
                  <c:v>Diabetes</c:v>
                </c:pt>
                <c:pt idx="5">
                  <c:v>Lung cancer</c:v>
                </c:pt>
                <c:pt idx="6">
                  <c:v>Pneumonia</c:v>
                </c:pt>
                <c:pt idx="7">
                  <c:v>Isch. heart dis.</c:v>
                </c:pt>
                <c:pt idx="8">
                  <c:v>Hypertensive dis.</c:v>
                </c:pt>
                <c:pt idx="9">
                  <c:v>Road accidents</c:v>
                </c:pt>
                <c:pt idx="10">
                  <c:v>Suicide</c:v>
                </c:pt>
                <c:pt idx="11">
                  <c:v>Oth. heart dis.</c:v>
                </c:pt>
                <c:pt idx="12">
                  <c:v>Falls</c:v>
                </c:pt>
                <c:pt idx="13">
                  <c:v>Stomach cancer</c:v>
                </c:pt>
                <c:pt idx="14">
                  <c:v>Cerebrovasc. dis.</c:v>
                </c:pt>
                <c:pt idx="15">
                  <c:v>Colorectal cancer</c:v>
                </c:pt>
                <c:pt idx="16">
                  <c:v>Prostate cancer</c:v>
                </c:pt>
              </c:strCache>
            </c:strRef>
          </c:cat>
          <c:val>
            <c:numRef>
              <c:f>'[Charts Manchester.xlsx]Spain'!$R$4:$R$20</c:f>
              <c:numCache>
                <c:formatCode>General</c:formatCode>
                <c:ptCount val="17"/>
                <c:pt idx="0">
                  <c:v>1.9249999999999998</c:v>
                </c:pt>
                <c:pt idx="1">
                  <c:v>3.9899999999999993</c:v>
                </c:pt>
                <c:pt idx="2">
                  <c:v>3.5425</c:v>
                </c:pt>
                <c:pt idx="3">
                  <c:v>3.32</c:v>
                </c:pt>
                <c:pt idx="4">
                  <c:v>2.5349999999999997</c:v>
                </c:pt>
                <c:pt idx="5">
                  <c:v>2.415</c:v>
                </c:pt>
                <c:pt idx="6">
                  <c:v>2.39</c:v>
                </c:pt>
                <c:pt idx="7">
                  <c:v>2.1625000000000001</c:v>
                </c:pt>
                <c:pt idx="8">
                  <c:v>2.0949999999999998</c:v>
                </c:pt>
                <c:pt idx="9">
                  <c:v>2.0449999999999999</c:v>
                </c:pt>
                <c:pt idx="10">
                  <c:v>1.9824999999999999</c:v>
                </c:pt>
                <c:pt idx="11">
                  <c:v>1.8825000000000001</c:v>
                </c:pt>
                <c:pt idx="12">
                  <c:v>1.8150000000000002</c:v>
                </c:pt>
                <c:pt idx="13">
                  <c:v>1.7749999999999999</c:v>
                </c:pt>
                <c:pt idx="14">
                  <c:v>1.7625</c:v>
                </c:pt>
                <c:pt idx="15">
                  <c:v>1.175</c:v>
                </c:pt>
                <c:pt idx="16">
                  <c:v>1.1325000000000001</c:v>
                </c:pt>
              </c:numCache>
            </c:numRef>
          </c:val>
        </c:ser>
        <c:ser>
          <c:idx val="1"/>
          <c:order val="1"/>
          <c:tx>
            <c:strRef>
              <c:f>'[Charts Manchester.xlsx]Spain'!$S$3</c:f>
              <c:strCache>
                <c:ptCount val="1"/>
                <c:pt idx="0">
                  <c:v>3 Spanish regions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'[Charts Manchester.xlsx]Spain'!$Q$4:$Q$20</c:f>
              <c:strCache>
                <c:ptCount val="17"/>
                <c:pt idx="0">
                  <c:v>Total</c:v>
                </c:pt>
                <c:pt idx="1">
                  <c:v>Homicide</c:v>
                </c:pt>
                <c:pt idx="2">
                  <c:v>COPD</c:v>
                </c:pt>
                <c:pt idx="3">
                  <c:v>Alcohol abuse</c:v>
                </c:pt>
                <c:pt idx="4">
                  <c:v>Diabetes</c:v>
                </c:pt>
                <c:pt idx="5">
                  <c:v>Lung cancer</c:v>
                </c:pt>
                <c:pt idx="6">
                  <c:v>Pneumonia</c:v>
                </c:pt>
                <c:pt idx="7">
                  <c:v>Isch. heart dis.</c:v>
                </c:pt>
                <c:pt idx="8">
                  <c:v>Hypertensive dis.</c:v>
                </c:pt>
                <c:pt idx="9">
                  <c:v>Road accidents</c:v>
                </c:pt>
                <c:pt idx="10">
                  <c:v>Suicide</c:v>
                </c:pt>
                <c:pt idx="11">
                  <c:v>Oth. heart dis.</c:v>
                </c:pt>
                <c:pt idx="12">
                  <c:v>Falls</c:v>
                </c:pt>
                <c:pt idx="13">
                  <c:v>Stomach cancer</c:v>
                </c:pt>
                <c:pt idx="14">
                  <c:v>Cerebrovasc. dis.</c:v>
                </c:pt>
                <c:pt idx="15">
                  <c:v>Colorectal cancer</c:v>
                </c:pt>
                <c:pt idx="16">
                  <c:v>Prostate cancer</c:v>
                </c:pt>
              </c:strCache>
            </c:strRef>
          </c:cat>
          <c:val>
            <c:numRef>
              <c:f>'[Charts Manchester.xlsx]Spain'!$S$4:$S$20</c:f>
              <c:numCache>
                <c:formatCode>General</c:formatCode>
                <c:ptCount val="17"/>
                <c:pt idx="0">
                  <c:v>1.4833333333333332</c:v>
                </c:pt>
                <c:pt idx="1">
                  <c:v>2.3566666666666669</c:v>
                </c:pt>
                <c:pt idx="2">
                  <c:v>2.2366666666666668</c:v>
                </c:pt>
                <c:pt idx="3">
                  <c:v>3.0333333333333332</c:v>
                </c:pt>
                <c:pt idx="4">
                  <c:v>1.3266666666666664</c:v>
                </c:pt>
                <c:pt idx="5">
                  <c:v>1.4933333333333334</c:v>
                </c:pt>
                <c:pt idx="6">
                  <c:v>1.5666666666666667</c:v>
                </c:pt>
                <c:pt idx="7">
                  <c:v>1.2433333333333334</c:v>
                </c:pt>
                <c:pt idx="8">
                  <c:v>1.07</c:v>
                </c:pt>
                <c:pt idx="9">
                  <c:v>1.57</c:v>
                </c:pt>
                <c:pt idx="10">
                  <c:v>2.0933333333333333</c:v>
                </c:pt>
                <c:pt idx="11">
                  <c:v>1.2466666666666668</c:v>
                </c:pt>
                <c:pt idx="12">
                  <c:v>1.7066666666666668</c:v>
                </c:pt>
                <c:pt idx="13">
                  <c:v>2.2200000000000002</c:v>
                </c:pt>
                <c:pt idx="14">
                  <c:v>1.4566666666666668</c:v>
                </c:pt>
                <c:pt idx="15">
                  <c:v>1.0766666666666664</c:v>
                </c:pt>
                <c:pt idx="16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43456"/>
        <c:axId val="48665728"/>
      </c:barChart>
      <c:catAx>
        <c:axId val="48643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48665728"/>
        <c:crosses val="autoZero"/>
        <c:auto val="1"/>
        <c:lblAlgn val="ctr"/>
        <c:lblOffset val="100"/>
        <c:noMultiLvlLbl val="0"/>
      </c:catAx>
      <c:valAx>
        <c:axId val="486657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 baseline="0"/>
                </a:pPr>
                <a:r>
                  <a:rPr lang="en-US" sz="1400" b="0" baseline="0"/>
                  <a:t>Relative Risk (age-adjusted, 0-79 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643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NL" sz="1800" dirty="0" err="1"/>
              <a:t>Current</a:t>
            </a:r>
            <a:r>
              <a:rPr lang="nl-NL" sz="1800" dirty="0"/>
              <a:t> smoking</a:t>
            </a:r>
          </a:p>
          <a:p>
            <a:pPr>
              <a:defRPr/>
            </a:pPr>
            <a:r>
              <a:rPr lang="nl-NL" sz="1800" dirty="0"/>
              <a:t>Spain vs. </a:t>
            </a:r>
            <a:r>
              <a:rPr lang="nl-NL" sz="1800" dirty="0" err="1"/>
              <a:t>Nordic</a:t>
            </a:r>
            <a:r>
              <a:rPr lang="nl-NL" sz="1800" dirty="0"/>
              <a:t> </a:t>
            </a:r>
            <a:r>
              <a:rPr lang="nl-NL" sz="1800" dirty="0" err="1"/>
              <a:t>countries</a:t>
            </a:r>
            <a:r>
              <a:rPr lang="nl-NL" sz="1800" dirty="0"/>
              <a:t>, men, 2000s</a:t>
            </a:r>
          </a:p>
        </c:rich>
      </c:tx>
      <c:layout>
        <c:manualLayout>
          <c:xMode val="edge"/>
          <c:yMode val="edge"/>
          <c:x val="0.29309804007505791"/>
          <c:y val="1.399756288102027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Spain!$D$83</c:f>
              <c:strCache>
                <c:ptCount val="1"/>
                <c:pt idx="0">
                  <c:v>Spain, Low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Spain!$E$83:$H$83</c:f>
              <c:numCache>
                <c:formatCode>General</c:formatCode>
                <c:ptCount val="4"/>
                <c:pt idx="0">
                  <c:v>0.59199999999999997</c:v>
                </c:pt>
                <c:pt idx="1">
                  <c:v>0.47</c:v>
                </c:pt>
                <c:pt idx="2">
                  <c:v>0.29499999999999998</c:v>
                </c:pt>
                <c:pt idx="3">
                  <c:v>0.161</c:v>
                </c:pt>
              </c:numCache>
            </c:numRef>
          </c:val>
        </c:ser>
        <c:ser>
          <c:idx val="1"/>
          <c:order val="1"/>
          <c:tx>
            <c:strRef>
              <c:f>Spain!$D$84</c:f>
              <c:strCache>
                <c:ptCount val="1"/>
                <c:pt idx="0">
                  <c:v>Spain, High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Spain!$E$84:$H$84</c:f>
              <c:numCache>
                <c:formatCode>General</c:formatCode>
                <c:ptCount val="4"/>
                <c:pt idx="0">
                  <c:v>0.39800000000000002</c:v>
                </c:pt>
                <c:pt idx="1">
                  <c:v>0.35899999999999999</c:v>
                </c:pt>
                <c:pt idx="2">
                  <c:v>0.27400000000000002</c:v>
                </c:pt>
                <c:pt idx="3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Spain!$D$85</c:f>
              <c:strCache>
                <c:ptCount val="1"/>
                <c:pt idx="0">
                  <c:v>Nordic, Low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Spain!$E$85:$H$85</c:f>
              <c:numCache>
                <c:formatCode>General</c:formatCode>
                <c:ptCount val="4"/>
                <c:pt idx="0">
                  <c:v>0.46775</c:v>
                </c:pt>
                <c:pt idx="1">
                  <c:v>0.40500000000000003</c:v>
                </c:pt>
                <c:pt idx="2">
                  <c:v>0.309</c:v>
                </c:pt>
                <c:pt idx="3">
                  <c:v>0.22475000000000001</c:v>
                </c:pt>
              </c:numCache>
            </c:numRef>
          </c:val>
        </c:ser>
        <c:ser>
          <c:idx val="3"/>
          <c:order val="3"/>
          <c:tx>
            <c:strRef>
              <c:f>Spain!$D$86</c:f>
              <c:strCache>
                <c:ptCount val="1"/>
                <c:pt idx="0">
                  <c:v>Nordic, High</c:v>
                </c:pt>
              </c:strCache>
            </c:strRef>
          </c:tx>
          <c:invertIfNegative val="0"/>
          <c:cat>
            <c:strRef>
              <c:f>Spain!$E$82:$H$82</c:f>
              <c:strCache>
                <c:ptCount val="4"/>
                <c:pt idx="0">
                  <c:v>30-44</c:v>
                </c:pt>
                <c:pt idx="1">
                  <c:v> 45-59</c:v>
                </c:pt>
                <c:pt idx="2">
                  <c:v> 60-69</c:v>
                </c:pt>
                <c:pt idx="3">
                  <c:v> 70-79</c:v>
                </c:pt>
              </c:strCache>
            </c:strRef>
          </c:cat>
          <c:val>
            <c:numRef>
              <c:f>Spain!$E$86:$H$86</c:f>
              <c:numCache>
                <c:formatCode>General</c:formatCode>
                <c:ptCount val="4"/>
                <c:pt idx="0">
                  <c:v>0.20349999999999999</c:v>
                </c:pt>
                <c:pt idx="1">
                  <c:v>0.23149999999999998</c:v>
                </c:pt>
                <c:pt idx="2">
                  <c:v>0.1865</c:v>
                </c:pt>
                <c:pt idx="3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23072"/>
        <c:axId val="48724608"/>
      </c:barChart>
      <c:catAx>
        <c:axId val="4872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nl-NL"/>
          </a:p>
        </c:txPr>
        <c:crossAx val="48724608"/>
        <c:crosses val="autoZero"/>
        <c:auto val="1"/>
        <c:lblAlgn val="ctr"/>
        <c:lblOffset val="100"/>
        <c:noMultiLvlLbl val="0"/>
      </c:catAx>
      <c:valAx>
        <c:axId val="48724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baseline="0"/>
                </a:pPr>
                <a:r>
                  <a:rPr lang="en-US" sz="1400" b="0" baseline="0"/>
                  <a:t>Prevalence of smoking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23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nl-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0.05714</cdr:x>
      <cdr:y>0.27888</cdr:y>
    </cdr:from>
    <cdr:to>
      <cdr:x>0.30476</cdr:x>
      <cdr:y>0.41098</cdr:y>
    </cdr:to>
    <cdr:sp macro="" textlink="">
      <cdr:nvSpPr>
        <cdr:cNvPr id="2" name="Ovaal 1"/>
        <cdr:cNvSpPr/>
      </cdr:nvSpPr>
      <cdr:spPr>
        <a:xfrm xmlns:a="http://schemas.openxmlformats.org/drawingml/2006/main">
          <a:off x="432048" y="1368152"/>
          <a:ext cx="1872215" cy="64805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cmpd="sng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l-N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0.53333</cdr:x>
      <cdr:y>0.41099</cdr:y>
    </cdr:from>
    <cdr:to>
      <cdr:x>0.78095</cdr:x>
      <cdr:y>0.54309</cdr:y>
    </cdr:to>
    <cdr:sp macro="" textlink="">
      <cdr:nvSpPr>
        <cdr:cNvPr id="2" name="Ovaal 1"/>
        <cdr:cNvSpPr/>
      </cdr:nvSpPr>
      <cdr:spPr>
        <a:xfrm xmlns:a="http://schemas.openxmlformats.org/drawingml/2006/main">
          <a:off x="4032448" y="2016224"/>
          <a:ext cx="1872208" cy="6480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cmpd="sng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l-NL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0.00752</cdr:x>
      <cdr:y>0.06863</cdr:y>
    </cdr:from>
    <cdr:to>
      <cdr:x>0.35338</cdr:x>
      <cdr:y>0.38235</cdr:y>
    </cdr:to>
    <cdr:sp macro="" textlink="">
      <cdr:nvSpPr>
        <cdr:cNvPr id="2" name="Ovaal 1"/>
        <cdr:cNvSpPr/>
      </cdr:nvSpPr>
      <cdr:spPr>
        <a:xfrm xmlns:a="http://schemas.openxmlformats.org/drawingml/2006/main">
          <a:off x="72008" y="504056"/>
          <a:ext cx="3312368" cy="23042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cmpd="sng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11BAA6-0D19-4355-9582-780A6317A0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7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ws Gothic MT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ws Gothic MT" pitchFamily="34" charset="0"/>
              </a:defRPr>
            </a:lvl1pPr>
          </a:lstStyle>
          <a:p>
            <a:pPr>
              <a:defRPr/>
            </a:pPr>
            <a:fld id="{E64A92A2-C937-4EB0-ABA5-4069A246CD61}" type="datetimeFigureOut">
              <a:rPr lang="nl-NL"/>
              <a:pPr>
                <a:defRPr/>
              </a:pPr>
              <a:t>18-4-2014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ws Gothic MT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ws Gothic MT" pitchFamily="34" charset="0"/>
              </a:defRPr>
            </a:lvl1pPr>
          </a:lstStyle>
          <a:p>
            <a:pPr>
              <a:defRPr/>
            </a:pPr>
            <a:fld id="{04FF4E65-2656-420E-B338-A93D75B91C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853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4E009ECE-2357-4A70-A35E-16286D65A7A8}" type="slidenum">
              <a:rPr lang="nl-NL" sz="1200" smtClean="0"/>
              <a:pPr eaLnBrk="1" hangingPunct="1"/>
              <a:t>1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E6BEEA7A-80BF-48BB-9971-C2D91F5AAC83}" type="slidenum">
              <a:rPr lang="nl-NL" sz="1200" smtClean="0"/>
              <a:pPr eaLnBrk="1" hangingPunct="1"/>
              <a:t>11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E6BEEA7A-80BF-48BB-9971-C2D91F5AAC83}" type="slidenum">
              <a:rPr lang="nl-NL" sz="1200" smtClean="0"/>
              <a:pPr eaLnBrk="1" hangingPunct="1"/>
              <a:t>12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1B38FD27-DF3C-4B44-9944-39AB46F29AB9}" type="slidenum">
              <a:rPr lang="nl-NL" altLang="nl-NL" sz="1200" smtClean="0"/>
              <a:pPr eaLnBrk="1" hangingPunct="1"/>
              <a:t>21</a:t>
            </a:fld>
            <a:endParaRPr lang="nl-NL" altLang="nl-NL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F8DA020E-FF0F-4852-9AB9-5EB0900D3A4D}" type="slidenum">
              <a:rPr lang="nl-NL" sz="1200" smtClean="0"/>
              <a:pPr eaLnBrk="1" hangingPunct="1"/>
              <a:t>33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4D929E40-8CC4-4261-B30B-E7D3C8B2B968}" type="slidenum">
              <a:rPr lang="nl-NL" altLang="nl-NL" sz="1200" smtClean="0"/>
              <a:pPr eaLnBrk="1" hangingPunct="1"/>
              <a:t>34</a:t>
            </a:fld>
            <a:endParaRPr lang="nl-NL" altLang="nl-NL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9DBA627E-9AD2-400C-B39E-44BD5433C583}" type="slidenum">
              <a:rPr lang="nl-NL" altLang="nl-NL" sz="1200" smtClean="0"/>
              <a:pPr eaLnBrk="1" hangingPunct="1"/>
              <a:t>35</a:t>
            </a:fld>
            <a:endParaRPr lang="nl-NL" altLang="nl-NL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5330C5F0-E34D-44F3-9E4A-0DBD81EF93B1}" type="slidenum">
              <a:rPr lang="nl-NL" altLang="nl-NL" sz="1200" smtClean="0"/>
              <a:pPr eaLnBrk="1" hangingPunct="1"/>
              <a:t>36</a:t>
            </a:fld>
            <a:endParaRPr lang="nl-NL" altLang="nl-NL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CED402E4-94B8-4AF5-93A6-A849AF522512}" type="slidenum">
              <a:rPr lang="nl-NL" altLang="nl-NL" sz="1200" smtClean="0"/>
              <a:pPr eaLnBrk="1" hangingPunct="1"/>
              <a:t>37</a:t>
            </a:fld>
            <a:endParaRPr lang="nl-NL" altLang="nl-NL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005CFE64-D17D-4315-908D-6861E4F6392A}" type="slidenum">
              <a:rPr lang="nl-NL" sz="1200" smtClean="0"/>
              <a:pPr eaLnBrk="1" hangingPunct="1"/>
              <a:t>38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BC4BCF9C-5A23-4E98-9278-18F6336F01E5}" type="slidenum">
              <a:rPr lang="nl-NL" sz="1200" smtClean="0"/>
              <a:pPr eaLnBrk="1" hangingPunct="1"/>
              <a:t>39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972E8-8E8E-449D-8D7C-D5E6737FAD5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C8FEDA4C-9CC6-413F-BB11-2C4ECD220469}" type="slidenum">
              <a:rPr lang="nl-NL" sz="1200" smtClean="0"/>
              <a:pPr eaLnBrk="1" hangingPunct="1"/>
              <a:t>4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A6493B88-D8FD-44BA-A4CA-3D45CB9DD142}" type="slidenum">
              <a:rPr lang="nl-NL" sz="1200" smtClean="0"/>
              <a:pPr eaLnBrk="1" hangingPunct="1"/>
              <a:t>5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2C5ABA2E-2E09-417C-AF50-5E7567A38827}" type="slidenum">
              <a:rPr lang="nl-NL" sz="1200" smtClean="0"/>
              <a:pPr eaLnBrk="1" hangingPunct="1"/>
              <a:t>6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E6BEEA7A-80BF-48BB-9971-C2D91F5AAC83}" type="slidenum">
              <a:rPr lang="nl-NL" sz="1200" smtClean="0"/>
              <a:pPr eaLnBrk="1" hangingPunct="1"/>
              <a:t>7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E6BEEA7A-80BF-48BB-9971-C2D91F5AAC83}" type="slidenum">
              <a:rPr lang="nl-NL" sz="1200" smtClean="0"/>
              <a:pPr eaLnBrk="1" hangingPunct="1"/>
              <a:t>8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E6BEEA7A-80BF-48BB-9971-C2D91F5AAC83}" type="slidenum">
              <a:rPr lang="nl-NL" sz="1200" smtClean="0"/>
              <a:pPr eaLnBrk="1" hangingPunct="1"/>
              <a:t>9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fld id="{E6BEEA7A-80BF-48BB-9971-C2D91F5AAC83}" type="slidenum">
              <a:rPr lang="nl-NL" sz="1200" smtClean="0"/>
              <a:pPr eaLnBrk="1" hangingPunct="1"/>
              <a:t>10</a:t>
            </a:fld>
            <a:endParaRPr lang="nl-N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9F2B2D80-4948-4A27-A057-C1FA1131CCF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Chart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8305800" cy="9366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/>
              <a:t>THE PERSISTENCE OF </a:t>
            </a:r>
            <a:br>
              <a:rPr lang="en-US" sz="4400" b="1" dirty="0" smtClean="0"/>
            </a:br>
            <a:r>
              <a:rPr lang="en-US" sz="4400" b="1" dirty="0" smtClean="0"/>
              <a:t>HEALTH INEQUALITIES IN </a:t>
            </a:r>
            <a:br>
              <a:rPr lang="en-US" sz="4400" b="1" dirty="0" smtClean="0"/>
            </a:br>
            <a:r>
              <a:rPr lang="en-US" sz="4400" b="1" dirty="0" smtClean="0"/>
              <a:t>MODERN WELFARE STATES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GB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373216"/>
            <a:ext cx="8474968" cy="1152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Johan Mackenbach</a:t>
            </a:r>
          </a:p>
          <a:p>
            <a:pPr eaLnBrk="1" hangingPunct="1"/>
            <a:r>
              <a:rPr lang="en-US" sz="2400" dirty="0" smtClean="0"/>
              <a:t>Department of Public Health, Erasmus MC</a:t>
            </a:r>
          </a:p>
          <a:p>
            <a:pPr eaLnBrk="1" hangingPunct="1"/>
            <a:r>
              <a:rPr lang="en-US" sz="2400" dirty="0" smtClean="0"/>
              <a:t>Rotterdam, Netherlands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smtClean="0"/>
              <a:t>VARIATIONS IN MAGNITUDE OF INEQUALITIES IN MORTALITY (W)</a:t>
            </a:r>
          </a:p>
        </p:txBody>
      </p:sp>
      <p:sp>
        <p:nvSpPr>
          <p:cNvPr id="30724" name="Tekstvak 6"/>
          <p:cNvSpPr txBox="1">
            <a:spLocks noChangeArrowheads="1"/>
          </p:cNvSpPr>
          <p:nvPr/>
        </p:nvSpPr>
        <p:spPr bwMode="auto">
          <a:xfrm>
            <a:off x="6479704" y="6462613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Mackenbach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033317"/>
              </p:ext>
            </p:extLst>
          </p:nvPr>
        </p:nvGraphicFramePr>
        <p:xfrm>
          <a:off x="755576" y="1556792"/>
          <a:ext cx="7560840" cy="490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40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smtClean="0"/>
              <a:t>VARIATIONS IN MAGNITUDE OF INEQUALITIES IN MORTALITY (W)</a:t>
            </a:r>
          </a:p>
        </p:txBody>
      </p:sp>
      <p:sp>
        <p:nvSpPr>
          <p:cNvPr id="30724" name="Tekstvak 6"/>
          <p:cNvSpPr txBox="1">
            <a:spLocks noChangeArrowheads="1"/>
          </p:cNvSpPr>
          <p:nvPr/>
        </p:nvSpPr>
        <p:spPr bwMode="auto">
          <a:xfrm>
            <a:off x="6479704" y="6462613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Mackenbach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39585"/>
              </p:ext>
            </p:extLst>
          </p:nvPr>
        </p:nvGraphicFramePr>
        <p:xfrm>
          <a:off x="755576" y="1556792"/>
          <a:ext cx="7560840" cy="490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16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smtClean="0"/>
              <a:t>VARIATIONS IN MAGNITUDE OF INEQUALITIES IN MORTALITY (W)</a:t>
            </a:r>
          </a:p>
        </p:txBody>
      </p:sp>
      <p:sp>
        <p:nvSpPr>
          <p:cNvPr id="30724" name="Tekstvak 6"/>
          <p:cNvSpPr txBox="1">
            <a:spLocks noChangeArrowheads="1"/>
          </p:cNvSpPr>
          <p:nvPr/>
        </p:nvSpPr>
        <p:spPr bwMode="auto">
          <a:xfrm>
            <a:off x="6479704" y="6462613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Mackenbach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01576"/>
              </p:ext>
            </p:extLst>
          </p:nvPr>
        </p:nvGraphicFramePr>
        <p:xfrm>
          <a:off x="755576" y="1556792"/>
          <a:ext cx="7560840" cy="490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9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WHY </a:t>
            </a:r>
            <a:r>
              <a:rPr lang="nl-NL" dirty="0" smtClean="0"/>
              <a:t>DO NORDIC COUNTRIES HAVE LARGER INEQUALITIES THAN SPAIN?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10178"/>
              </p:ext>
            </p:extLst>
          </p:nvPr>
        </p:nvGraphicFramePr>
        <p:xfrm>
          <a:off x="323528" y="1484784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5220072" y="652534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EURO-GBD-SE project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71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INEQUALITIES IN SMOKING (M)</a:t>
            </a:r>
            <a:endParaRPr lang="nl-NL" dirty="0"/>
          </a:p>
        </p:txBody>
      </p:sp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166457"/>
              </p:ext>
            </p:extLst>
          </p:nvPr>
        </p:nvGraphicFramePr>
        <p:xfrm>
          <a:off x="539552" y="1484784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220072" y="652534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EURO-GBD-SE project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68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INEQUALITIES IN SMOKING (M)</a:t>
            </a:r>
            <a:endParaRPr lang="nl-NL" dirty="0"/>
          </a:p>
        </p:txBody>
      </p:sp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07493"/>
              </p:ext>
            </p:extLst>
          </p:nvPr>
        </p:nvGraphicFramePr>
        <p:xfrm>
          <a:off x="539552" y="1484784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220072" y="652534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EURO-GBD-SE project</a:t>
            </a:r>
            <a:endParaRPr lang="nl-NL" sz="1400" dirty="0">
              <a:latin typeface="+mn-lt"/>
            </a:endParaRPr>
          </a:p>
        </p:txBody>
      </p:sp>
      <p:sp>
        <p:nvSpPr>
          <p:cNvPr id="5" name="Ovaal 1"/>
          <p:cNvSpPr/>
          <p:nvPr/>
        </p:nvSpPr>
        <p:spPr>
          <a:xfrm>
            <a:off x="3923928" y="4113076"/>
            <a:ext cx="1872208" cy="1188132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98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INEQUALITIES IN SMOKING (W)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326409"/>
              </p:ext>
            </p:extLst>
          </p:nvPr>
        </p:nvGraphicFramePr>
        <p:xfrm>
          <a:off x="467544" y="148478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220072" y="652534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EURO-GBD-SE project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83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INEQUALITIES IN SMOKING (W)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313590"/>
              </p:ext>
            </p:extLst>
          </p:nvPr>
        </p:nvGraphicFramePr>
        <p:xfrm>
          <a:off x="467544" y="148478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220072" y="652534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EURO-GBD-SE project</a:t>
            </a:r>
            <a:endParaRPr lang="nl-NL" sz="1400" dirty="0">
              <a:latin typeface="+mn-lt"/>
            </a:endParaRPr>
          </a:p>
        </p:txBody>
      </p:sp>
      <p:sp>
        <p:nvSpPr>
          <p:cNvPr id="6" name="Ovaal 1"/>
          <p:cNvSpPr/>
          <p:nvPr/>
        </p:nvSpPr>
        <p:spPr>
          <a:xfrm>
            <a:off x="3923928" y="4293096"/>
            <a:ext cx="1872208" cy="1872208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20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270771"/>
              </p:ext>
            </p:extLst>
          </p:nvPr>
        </p:nvGraphicFramePr>
        <p:xfrm>
          <a:off x="467544" y="1556792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1251062"/>
          </a:xfrm>
        </p:spPr>
        <p:txBody>
          <a:bodyPr>
            <a:noAutofit/>
          </a:bodyPr>
          <a:lstStyle/>
          <a:p>
            <a:r>
              <a:rPr lang="nl-NL" sz="4000" dirty="0" smtClean="0"/>
              <a:t>WIDENING </a:t>
            </a:r>
            <a:br>
              <a:rPr lang="nl-NL" sz="4000" dirty="0" smtClean="0"/>
            </a:br>
            <a:r>
              <a:rPr lang="nl-NL" sz="4000" dirty="0" smtClean="0"/>
              <a:t>RELATIVE INEQUALITIES (M)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al.,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6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698873"/>
              </p:ext>
            </p:extLst>
          </p:nvPr>
        </p:nvGraphicFramePr>
        <p:xfrm>
          <a:off x="323528" y="1484784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VARIABLE TREND </a:t>
            </a:r>
            <a:br>
              <a:rPr lang="nl-NL" sz="4000" dirty="0" smtClean="0"/>
            </a:br>
            <a:r>
              <a:rPr lang="nl-NL" sz="4000" dirty="0" smtClean="0"/>
              <a:t>ABSOLUTE INEQUALITIES (M)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57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chemeClr val="accent1"/>
                </a:solidFill>
              </a:rPr>
              <a:t>INEQUALITIES IN LIFE EXPECTANCY ALONG ROTTERDAM’S METROLINES</a:t>
            </a:r>
            <a:endParaRPr lang="nl-NL" sz="4000" dirty="0">
              <a:solidFill>
                <a:schemeClr val="accent1"/>
              </a:solidFill>
            </a:endParaRPr>
          </a:p>
        </p:txBody>
      </p:sp>
      <p:sp>
        <p:nvSpPr>
          <p:cNvPr id="22531" name="Tekstvak 5"/>
          <p:cNvSpPr txBox="1">
            <a:spLocks noChangeArrowheads="1"/>
          </p:cNvSpPr>
          <p:nvPr/>
        </p:nvSpPr>
        <p:spPr bwMode="auto">
          <a:xfrm>
            <a:off x="7308304" y="6453188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600" dirty="0" smtClean="0">
                <a:latin typeface="Calibri" pitchFamily="34" charset="0"/>
              </a:rPr>
              <a:t>Jonker e.a., 2013</a:t>
            </a:r>
            <a:endParaRPr lang="nl-NL" sz="1600" dirty="0">
              <a:latin typeface="Calibri" pitchFamily="34" charset="0"/>
            </a:endParaRPr>
          </a:p>
        </p:txBody>
      </p:sp>
      <p:pic>
        <p:nvPicPr>
          <p:cNvPr id="6" name="Afbeelding 5" descr="http://www.metrokaarten.nl/Images/rotterdam_metroka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4632873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90869"/>
              </p:ext>
            </p:extLst>
          </p:nvPr>
        </p:nvGraphicFramePr>
        <p:xfrm>
          <a:off x="5436096" y="1572817"/>
          <a:ext cx="3336033" cy="43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936104"/>
                <a:gridCol w="95976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Neighbourhood</a:t>
                      </a:r>
                      <a:endParaRPr lang="nl-N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</a:t>
                      </a:r>
                      <a:r>
                        <a:rPr lang="nl-NL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expectancy</a:t>
                      </a:r>
                      <a:r>
                        <a:rPr lang="nl-N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(men, 2007)</a:t>
                      </a:r>
                      <a:endParaRPr lang="nl-NL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</a:t>
                      </a:r>
                      <a:r>
                        <a:rPr lang="nl-NL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expectancy</a:t>
                      </a:r>
                      <a:r>
                        <a:rPr lang="nl-N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(men, 2007)</a:t>
                      </a:r>
                      <a:endParaRPr lang="nl-NL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Nesselande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71,9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Ommoord</a:t>
                      </a:r>
                      <a:endParaRPr lang="nl-NL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Oosterflank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Prinsenland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Kralingen-Oost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70,1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Kralingen-West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Stadsdriehoek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Delfshaven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65,3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5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204330"/>
              </p:ext>
            </p:extLst>
          </p:nvPr>
        </p:nvGraphicFramePr>
        <p:xfrm>
          <a:off x="323528" y="1484784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VARIABLE TREND </a:t>
            </a:r>
            <a:br>
              <a:rPr lang="nl-NL" sz="4000" dirty="0" smtClean="0"/>
            </a:br>
            <a:r>
              <a:rPr lang="nl-NL" sz="4000" dirty="0" smtClean="0"/>
              <a:t>ABSOLUTE INEQUALITIES (M)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  <p:sp>
        <p:nvSpPr>
          <p:cNvPr id="6" name="Ovaal 5"/>
          <p:cNvSpPr/>
          <p:nvPr/>
        </p:nvSpPr>
        <p:spPr>
          <a:xfrm>
            <a:off x="2902372" y="4581128"/>
            <a:ext cx="432048" cy="64807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21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Pictures\Handtekening Blair.bmp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" y="0"/>
            <a:ext cx="9144000" cy="68580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6985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28813" y="428625"/>
            <a:ext cx="64103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r" eaLnBrk="1" hangingPunct="1"/>
            <a:r>
              <a:rPr lang="en-US" altLang="nl-NL" sz="4400" dirty="0">
                <a:solidFill>
                  <a:srgbClr val="002060"/>
                </a:solidFill>
              </a:rPr>
              <a:t>13 YEARS OF LABOUR GOVERNMENT</a:t>
            </a:r>
            <a:br>
              <a:rPr lang="en-US" altLang="nl-NL" sz="4400" dirty="0">
                <a:solidFill>
                  <a:srgbClr val="002060"/>
                </a:solidFill>
              </a:rPr>
            </a:br>
            <a:endParaRPr lang="en-US" altLang="nl-NL" sz="4400" dirty="0">
              <a:solidFill>
                <a:srgbClr val="002060"/>
              </a:solidFill>
            </a:endParaRPr>
          </a:p>
          <a:p>
            <a:pPr algn="r" eaLnBrk="1" hangingPunct="1"/>
            <a:r>
              <a:rPr lang="en-US" altLang="nl-NL" sz="4400" dirty="0">
                <a:solidFill>
                  <a:srgbClr val="002060"/>
                </a:solidFill>
              </a:rPr>
              <a:t>UNIQUE POLICY EXPERIMENT</a:t>
            </a:r>
          </a:p>
          <a:p>
            <a:pPr algn="r" eaLnBrk="1" hangingPunct="1"/>
            <a:endParaRPr lang="en-US" altLang="nl-NL" sz="4400" dirty="0">
              <a:solidFill>
                <a:srgbClr val="002060"/>
              </a:solidFill>
            </a:endParaRPr>
          </a:p>
          <a:p>
            <a:pPr algn="r" eaLnBrk="1" hangingPunct="1"/>
            <a:r>
              <a:rPr lang="en-US" altLang="nl-NL" sz="4400" dirty="0">
                <a:solidFill>
                  <a:srgbClr val="002060"/>
                </a:solidFill>
              </a:rPr>
              <a:t>IF THIS DID NOT WORK, WHAT WILL?</a:t>
            </a:r>
            <a:endParaRPr lang="en-US" altLang="nl-NL" dirty="0">
              <a:solidFill>
                <a:srgbClr val="00206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1569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5106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DID ENGLAND HAVE MORE NARROWING OF ABSOLUTE INEQUALITIES?</a:t>
            </a:r>
            <a:endParaRPr lang="nl-NL" sz="3600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687615"/>
              </p:ext>
            </p:extLst>
          </p:nvPr>
        </p:nvGraphicFramePr>
        <p:xfrm>
          <a:off x="755576" y="1484784"/>
          <a:ext cx="74168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292080" y="64533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DEMETRIQ project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60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5106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DID ENGLAND HAVE MORE NARROWING OF ABSOLUTE INEQUALITIES?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5292080" y="64533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DEMETRIQ project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81145"/>
              </p:ext>
            </p:extLst>
          </p:nvPr>
        </p:nvGraphicFramePr>
        <p:xfrm>
          <a:off x="611560" y="1484784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62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5106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DID ENGLAND HAVE MORE NARROWING OF ABSOLUTE INEQUALITIES?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5292080" y="64533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Unpublished</a:t>
            </a:r>
            <a:r>
              <a:rPr lang="nl-NL" sz="1400" dirty="0" smtClean="0">
                <a:latin typeface="+mn-lt"/>
              </a:rPr>
              <a:t> data </a:t>
            </a:r>
            <a:r>
              <a:rPr lang="nl-NL" sz="1400" dirty="0" err="1" smtClean="0">
                <a:latin typeface="+mn-lt"/>
              </a:rPr>
              <a:t>from</a:t>
            </a:r>
            <a:r>
              <a:rPr lang="nl-NL" sz="1400" dirty="0" smtClean="0">
                <a:latin typeface="+mn-lt"/>
              </a:rPr>
              <a:t> DEMETRIQ project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292825"/>
              </p:ext>
            </p:extLst>
          </p:nvPr>
        </p:nvGraphicFramePr>
        <p:xfrm>
          <a:off x="611560" y="1484784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23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DIFFERENCE-IN-DIFFERENCE ANALYSIS OF INEQUALITIES IN 5 OUTCOMES</a:t>
            </a:r>
            <a:endParaRPr lang="nl-NL" sz="3600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1772816"/>
            <a:ext cx="8569324" cy="43148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084168" y="638132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Hu et al., in </a:t>
            </a:r>
            <a:r>
              <a:rPr lang="nl-NL" sz="1400" dirty="0" err="1" smtClean="0">
                <a:latin typeface="+mn-lt"/>
              </a:rPr>
              <a:t>preparation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6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ISCHEMIC HEART DISEASE (M)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313596"/>
              </p:ext>
            </p:extLst>
          </p:nvPr>
        </p:nvGraphicFramePr>
        <p:xfrm>
          <a:off x="827584" y="1484784"/>
          <a:ext cx="75608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05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359173"/>
          </a:xfrm>
        </p:spPr>
        <p:txBody>
          <a:bodyPr>
            <a:normAutofit fontScale="90000"/>
          </a:bodyPr>
          <a:lstStyle/>
          <a:p>
            <a:r>
              <a:rPr lang="nl-NL" sz="4400" dirty="0" smtClean="0">
                <a:cs typeface="Arial" charset="0"/>
              </a:rPr>
              <a:t>ROLE OF SMOKING AND OVERWEIGHT (M) </a:t>
            </a:r>
            <a:r>
              <a:rPr lang="nl-NL" sz="2800" dirty="0" smtClean="0">
                <a:latin typeface="News Gothic MT" pitchFamily="34" charset="0"/>
                <a:cs typeface="Arial" charset="0"/>
              </a:rPr>
              <a:t/>
            </a:r>
            <a:br>
              <a:rPr lang="nl-NL" sz="2800" dirty="0" smtClean="0">
                <a:latin typeface="News Gothic MT" pitchFamily="34" charset="0"/>
                <a:cs typeface="Arial" charset="0"/>
              </a:rPr>
            </a:br>
            <a:endParaRPr lang="nl-NL" sz="2800" dirty="0" smtClean="0">
              <a:latin typeface="News Gothic MT" pitchFamily="34" charset="0"/>
              <a:cs typeface="Arial" charset="0"/>
            </a:endParaRPr>
          </a:p>
        </p:txBody>
      </p:sp>
      <p:graphicFrame>
        <p:nvGraphicFramePr>
          <p:cNvPr id="2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72601"/>
              </p:ext>
            </p:extLst>
          </p:nvPr>
        </p:nvGraphicFramePr>
        <p:xfrm>
          <a:off x="251520" y="1540927"/>
          <a:ext cx="8642350" cy="49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kstvak 4"/>
          <p:cNvSpPr txBox="1">
            <a:spLocks noChangeArrowheads="1"/>
          </p:cNvSpPr>
          <p:nvPr/>
        </p:nvSpPr>
        <p:spPr bwMode="auto">
          <a:xfrm>
            <a:off x="6084888" y="6462613"/>
            <a:ext cx="2519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Eikemo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2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1" cy="1143000"/>
          </a:xfrm>
        </p:spPr>
        <p:txBody>
          <a:bodyPr>
            <a:noAutofit/>
          </a:bodyPr>
          <a:lstStyle/>
          <a:p>
            <a:r>
              <a:rPr lang="nl-NL" sz="4000" dirty="0">
                <a:cs typeface="Arial" charset="0"/>
              </a:rPr>
              <a:t>ROLE OF SMOKING AND OVERWEIGHT </a:t>
            </a:r>
            <a:r>
              <a:rPr lang="nl-NL" sz="4000" dirty="0" smtClean="0">
                <a:cs typeface="Arial" charset="0"/>
              </a:rPr>
              <a:t>(W)</a:t>
            </a:r>
            <a:endParaRPr lang="nl-NL" sz="4000" dirty="0" smtClean="0">
              <a:latin typeface="News Gothic MT" pitchFamily="34" charset="0"/>
              <a:cs typeface="Arial" charset="0"/>
            </a:endParaRPr>
          </a:p>
        </p:txBody>
      </p:sp>
      <p:graphicFrame>
        <p:nvGraphicFramePr>
          <p:cNvPr id="2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016006"/>
              </p:ext>
            </p:extLst>
          </p:nvPr>
        </p:nvGraphicFramePr>
        <p:xfrm>
          <a:off x="250825" y="1484784"/>
          <a:ext cx="8642350" cy="49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kstvak 4"/>
          <p:cNvSpPr txBox="1">
            <a:spLocks noChangeArrowheads="1"/>
          </p:cNvSpPr>
          <p:nvPr/>
        </p:nvSpPr>
        <p:spPr bwMode="auto">
          <a:xfrm>
            <a:off x="6228184" y="6462613"/>
            <a:ext cx="2519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Eikemo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PREVENTABLE VERSUS </a:t>
            </a:r>
            <a:br>
              <a:rPr lang="nl-NL" sz="4000" dirty="0" smtClean="0"/>
            </a:br>
            <a:r>
              <a:rPr lang="nl-NL" sz="4000" dirty="0" smtClean="0"/>
              <a:t>NON-PREVENTABLE CAUSES (M)</a:t>
            </a:r>
            <a:endParaRPr lang="en-US" sz="4000" dirty="0"/>
          </a:p>
        </p:txBody>
      </p:sp>
      <p:graphicFrame>
        <p:nvGraphicFramePr>
          <p:cNvPr id="3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6554"/>
              </p:ext>
            </p:extLst>
          </p:nvPr>
        </p:nvGraphicFramePr>
        <p:xfrm>
          <a:off x="611560" y="1484784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1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INEQUALITIES IN LIFE EXPECTANCY </a:t>
            </a:r>
            <a:br>
              <a:rPr lang="nl-NL" sz="4000" dirty="0" smtClean="0"/>
            </a:br>
            <a:r>
              <a:rPr lang="nl-NL" sz="4000" dirty="0" smtClean="0"/>
              <a:t>IN THE NETHERLANDS</a:t>
            </a:r>
            <a:endParaRPr lang="en-US" sz="4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12128335"/>
              </p:ext>
            </p:extLst>
          </p:nvPr>
        </p:nvGraphicFramePr>
        <p:xfrm>
          <a:off x="899592" y="1772816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2160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Kulhanova et al.,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61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PREVENTABLE VERSUS </a:t>
            </a:r>
            <a:br>
              <a:rPr lang="nl-NL" sz="4000" dirty="0" smtClean="0"/>
            </a:br>
            <a:r>
              <a:rPr lang="nl-NL" sz="4000" dirty="0" smtClean="0"/>
              <a:t>NON-PREVENTABLE CAUSES (M)</a:t>
            </a:r>
            <a:endParaRPr lang="en-US" sz="4000" dirty="0"/>
          </a:p>
        </p:txBody>
      </p:sp>
      <p:graphicFrame>
        <p:nvGraphicFramePr>
          <p:cNvPr id="3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94480"/>
              </p:ext>
            </p:extLst>
          </p:nvPr>
        </p:nvGraphicFramePr>
        <p:xfrm>
          <a:off x="611560" y="1484784"/>
          <a:ext cx="9577064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PREVENTABLE VERSUS </a:t>
            </a:r>
            <a:br>
              <a:rPr lang="nl-NL" sz="4000" dirty="0" smtClean="0"/>
            </a:br>
            <a:r>
              <a:rPr lang="nl-NL" sz="4000" dirty="0" smtClean="0"/>
              <a:t>NON-PREVENTABLE CAUSES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80030"/>
              </p:ext>
            </p:extLst>
          </p:nvPr>
        </p:nvGraphicFramePr>
        <p:xfrm>
          <a:off x="611560" y="2348878"/>
          <a:ext cx="7704855" cy="39604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6224"/>
                <a:gridCol w="1368152"/>
                <a:gridCol w="1584176"/>
                <a:gridCol w="1584176"/>
                <a:gridCol w="1152127"/>
              </a:tblGrid>
              <a:tr h="3370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Women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70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Obs.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Median RR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Obs.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Median RR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smtClean="0">
                          <a:effectLst/>
                        </a:rPr>
                        <a:t>causes</a:t>
                      </a:r>
                    </a:p>
                    <a:p>
                      <a:pPr algn="l" fontAlgn="b"/>
                      <a:r>
                        <a:rPr lang="nl-NL" sz="1600" u="none" strike="noStrike" dirty="0" smtClean="0">
                          <a:effectLst/>
                        </a:rPr>
                        <a:t>of</a:t>
                      </a:r>
                      <a:r>
                        <a:rPr lang="nl-NL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</a:rPr>
                        <a:t>death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smtClean="0">
                          <a:effectLst/>
                        </a:rPr>
                        <a:t>preventable</a:t>
                      </a:r>
                      <a:br>
                        <a:rPr lang="en-US" sz="1600" u="none" strike="noStrike" dirty="0" smtClean="0">
                          <a:effectLst/>
                        </a:rPr>
                      </a:br>
                      <a:r>
                        <a:rPr lang="en-US" sz="1600" u="none" strike="noStrike" dirty="0" smtClean="0">
                          <a:effectLst/>
                        </a:rPr>
                        <a:t>causes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Amenable to </a:t>
                      </a:r>
                      <a:r>
                        <a:rPr lang="en-US" sz="1600" u="none" strike="noStrike" dirty="0" err="1">
                          <a:effectLst/>
                        </a:rPr>
                        <a:t>behaviour</a:t>
                      </a:r>
                      <a:r>
                        <a:rPr lang="en-US" sz="1600" u="none" strike="noStrike" dirty="0">
                          <a:effectLst/>
                        </a:rPr>
                        <a:t>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2,35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2,30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Amenable to medical intervention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1,82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Amenable to injury prevention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1,94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1,40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smtClean="0">
                          <a:effectLst/>
                        </a:rPr>
                        <a:t>non-preventable causes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1,43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6288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 err="1" smtClean="0">
                <a:latin typeface="+mn-lt"/>
              </a:rPr>
              <a:t>Median</a:t>
            </a:r>
            <a:r>
              <a:rPr lang="nl-NL" sz="1800" b="1" dirty="0" smtClean="0">
                <a:latin typeface="+mn-lt"/>
              </a:rPr>
              <a:t> </a:t>
            </a:r>
            <a:r>
              <a:rPr lang="nl-NL" sz="1800" b="1" dirty="0" err="1" smtClean="0">
                <a:latin typeface="+mn-lt"/>
              </a:rPr>
              <a:t>Mortality</a:t>
            </a:r>
            <a:r>
              <a:rPr lang="nl-NL" sz="1800" b="1" dirty="0" smtClean="0">
                <a:latin typeface="+mn-lt"/>
              </a:rPr>
              <a:t> </a:t>
            </a:r>
            <a:r>
              <a:rPr lang="nl-NL" sz="1800" b="1" dirty="0" err="1" smtClean="0">
                <a:latin typeface="+mn-lt"/>
              </a:rPr>
              <a:t>Relative</a:t>
            </a:r>
            <a:r>
              <a:rPr lang="nl-NL" sz="1800" b="1" dirty="0" smtClean="0">
                <a:latin typeface="+mn-lt"/>
              </a:rPr>
              <a:t> Risk</a:t>
            </a:r>
            <a:br>
              <a:rPr lang="nl-NL" sz="1800" b="1" dirty="0" smtClean="0">
                <a:latin typeface="+mn-lt"/>
              </a:rPr>
            </a:br>
            <a:r>
              <a:rPr lang="nl-NL" sz="1800" b="1" dirty="0" smtClean="0">
                <a:latin typeface="+mn-lt"/>
              </a:rPr>
              <a:t>19 European </a:t>
            </a:r>
            <a:r>
              <a:rPr lang="nl-NL" sz="1800" b="1" dirty="0" err="1" smtClean="0">
                <a:latin typeface="+mn-lt"/>
              </a:rPr>
              <a:t>populations</a:t>
            </a:r>
            <a:r>
              <a:rPr lang="nl-NL" sz="1800" b="1" dirty="0" smtClean="0">
                <a:latin typeface="+mn-lt"/>
              </a:rPr>
              <a:t>, 2000s, men </a:t>
            </a:r>
            <a:r>
              <a:rPr lang="nl-NL" sz="1800" b="1" dirty="0" err="1" smtClean="0">
                <a:latin typeface="+mn-lt"/>
              </a:rPr>
              <a:t>and</a:t>
            </a:r>
            <a:r>
              <a:rPr lang="nl-NL" sz="1800" b="1" dirty="0" smtClean="0">
                <a:latin typeface="+mn-lt"/>
              </a:rPr>
              <a:t> </a:t>
            </a:r>
            <a:r>
              <a:rPr lang="nl-NL" sz="1800" b="1" dirty="0" err="1" smtClean="0">
                <a:latin typeface="+mn-lt"/>
              </a:rPr>
              <a:t>women</a:t>
            </a:r>
            <a:endParaRPr lang="en-US" sz="1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/>
              <a:t>PREVENTABLE VERSUS </a:t>
            </a:r>
            <a:br>
              <a:rPr lang="nl-NL" sz="4000" dirty="0" smtClean="0"/>
            </a:br>
            <a:r>
              <a:rPr lang="nl-NL" sz="4000" dirty="0" smtClean="0"/>
              <a:t>NON-PREVENTABLE CAUSES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37267"/>
              </p:ext>
            </p:extLst>
          </p:nvPr>
        </p:nvGraphicFramePr>
        <p:xfrm>
          <a:off x="611560" y="2348878"/>
          <a:ext cx="7704855" cy="39604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6224"/>
                <a:gridCol w="1368152"/>
                <a:gridCol w="1584176"/>
                <a:gridCol w="1584176"/>
                <a:gridCol w="1152127"/>
              </a:tblGrid>
              <a:tr h="3370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Women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70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Obs.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Median RR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Obs.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Median RR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smtClean="0">
                          <a:effectLst/>
                        </a:rPr>
                        <a:t>causes</a:t>
                      </a:r>
                    </a:p>
                    <a:p>
                      <a:pPr algn="l" fontAlgn="b"/>
                      <a:r>
                        <a:rPr lang="nl-NL" sz="1600" u="none" strike="noStrike" dirty="0" smtClean="0">
                          <a:effectLst/>
                        </a:rPr>
                        <a:t>of</a:t>
                      </a:r>
                      <a:r>
                        <a:rPr lang="nl-NL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</a:rPr>
                        <a:t>death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smtClean="0">
                          <a:effectLst/>
                        </a:rPr>
                        <a:t>preventable</a:t>
                      </a:r>
                      <a:br>
                        <a:rPr lang="en-US" sz="1600" u="none" strike="noStrike" dirty="0" smtClean="0">
                          <a:effectLst/>
                        </a:rPr>
                      </a:br>
                      <a:r>
                        <a:rPr lang="en-US" sz="1600" u="none" strike="noStrike" dirty="0" smtClean="0">
                          <a:effectLst/>
                        </a:rPr>
                        <a:t>causes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Amenable to </a:t>
                      </a:r>
                      <a:r>
                        <a:rPr lang="en-US" sz="1600" u="none" strike="noStrike" dirty="0" err="1">
                          <a:effectLst/>
                        </a:rPr>
                        <a:t>behaviour</a:t>
                      </a:r>
                      <a:r>
                        <a:rPr lang="en-US" sz="1600" u="none" strike="noStrike" dirty="0">
                          <a:effectLst/>
                        </a:rPr>
                        <a:t>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2,35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2,30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Amenable to medical intervention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1,82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Amenable to injury prevention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1,94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1,40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47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smtClean="0">
                          <a:effectLst/>
                        </a:rPr>
                        <a:t>non-preventable causes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1,43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6288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 err="1" smtClean="0">
                <a:latin typeface="+mn-lt"/>
              </a:rPr>
              <a:t>Median</a:t>
            </a:r>
            <a:r>
              <a:rPr lang="nl-NL" sz="1800" b="1" dirty="0" smtClean="0">
                <a:latin typeface="+mn-lt"/>
              </a:rPr>
              <a:t> </a:t>
            </a:r>
            <a:r>
              <a:rPr lang="nl-NL" sz="1800" b="1" dirty="0" err="1" smtClean="0">
                <a:latin typeface="+mn-lt"/>
              </a:rPr>
              <a:t>Mortality</a:t>
            </a:r>
            <a:r>
              <a:rPr lang="nl-NL" sz="1800" b="1" dirty="0" smtClean="0">
                <a:latin typeface="+mn-lt"/>
              </a:rPr>
              <a:t> </a:t>
            </a:r>
            <a:r>
              <a:rPr lang="nl-NL" sz="1800" b="1" dirty="0" err="1" smtClean="0">
                <a:latin typeface="+mn-lt"/>
              </a:rPr>
              <a:t>Relative</a:t>
            </a:r>
            <a:r>
              <a:rPr lang="nl-NL" sz="1800" b="1" dirty="0" smtClean="0">
                <a:latin typeface="+mn-lt"/>
              </a:rPr>
              <a:t> Risk</a:t>
            </a:r>
            <a:br>
              <a:rPr lang="nl-NL" sz="1800" b="1" dirty="0" smtClean="0">
                <a:latin typeface="+mn-lt"/>
              </a:rPr>
            </a:br>
            <a:r>
              <a:rPr lang="nl-NL" sz="1800" b="1" dirty="0" smtClean="0">
                <a:latin typeface="+mn-lt"/>
              </a:rPr>
              <a:t>19 European </a:t>
            </a:r>
            <a:r>
              <a:rPr lang="nl-NL" sz="1800" b="1" dirty="0" err="1" smtClean="0">
                <a:latin typeface="+mn-lt"/>
              </a:rPr>
              <a:t>populations</a:t>
            </a:r>
            <a:r>
              <a:rPr lang="nl-NL" sz="1800" b="1" dirty="0" smtClean="0">
                <a:latin typeface="+mn-lt"/>
              </a:rPr>
              <a:t>, 2000s, men </a:t>
            </a:r>
            <a:r>
              <a:rPr lang="nl-NL" sz="1800" b="1" dirty="0" err="1" smtClean="0">
                <a:latin typeface="+mn-lt"/>
              </a:rPr>
              <a:t>and</a:t>
            </a:r>
            <a:r>
              <a:rPr lang="nl-NL" sz="1800" b="1" dirty="0" smtClean="0">
                <a:latin typeface="+mn-lt"/>
              </a:rPr>
              <a:t> </a:t>
            </a:r>
            <a:r>
              <a:rPr lang="nl-NL" sz="1800" b="1" dirty="0" err="1" smtClean="0">
                <a:latin typeface="+mn-lt"/>
              </a:rPr>
              <a:t>women</a:t>
            </a:r>
            <a:endParaRPr lang="en-US" sz="1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5253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Mackenbach et al. </a:t>
            </a:r>
            <a:r>
              <a:rPr lang="nl-NL" sz="1400" dirty="0" err="1" smtClean="0">
                <a:latin typeface="+mn-lt"/>
              </a:rPr>
              <a:t>submitted</a:t>
            </a:r>
            <a:endParaRPr lang="en-US" sz="1400" dirty="0">
              <a:latin typeface="+mn-lt"/>
            </a:endParaRPr>
          </a:p>
        </p:txBody>
      </p:sp>
      <p:sp>
        <p:nvSpPr>
          <p:cNvPr id="7" name="Ovaal 5"/>
          <p:cNvSpPr/>
          <p:nvPr/>
        </p:nvSpPr>
        <p:spPr>
          <a:xfrm>
            <a:off x="4427984" y="3717032"/>
            <a:ext cx="648072" cy="64807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5"/>
          <p:cNvSpPr/>
          <p:nvPr/>
        </p:nvSpPr>
        <p:spPr>
          <a:xfrm>
            <a:off x="4427984" y="5847804"/>
            <a:ext cx="648072" cy="64807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5"/>
          <p:cNvSpPr/>
          <p:nvPr/>
        </p:nvSpPr>
        <p:spPr>
          <a:xfrm>
            <a:off x="7446280" y="3717032"/>
            <a:ext cx="648072" cy="64807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5"/>
          <p:cNvSpPr/>
          <p:nvPr/>
        </p:nvSpPr>
        <p:spPr>
          <a:xfrm>
            <a:off x="7404236" y="5847804"/>
            <a:ext cx="648072" cy="64807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Lagdel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0"/>
            <a:ext cx="5186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357188" y="1125538"/>
            <a:ext cx="335121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2800" dirty="0" smtClean="0">
                <a:solidFill>
                  <a:schemeClr val="tx2"/>
                </a:solidFill>
              </a:rPr>
              <a:t>ROBUSTNESS OF </a:t>
            </a:r>
            <a:r>
              <a:rPr lang="nl-NL" sz="2800" dirty="0">
                <a:solidFill>
                  <a:schemeClr val="tx2"/>
                </a:solidFill>
              </a:rPr>
              <a:t>HEALTH INEQUALITIES </a:t>
            </a:r>
            <a:br>
              <a:rPr lang="nl-NL" sz="2800" dirty="0">
                <a:solidFill>
                  <a:schemeClr val="tx2"/>
                </a:solidFill>
              </a:rPr>
            </a:br>
            <a:r>
              <a:rPr lang="nl-NL" sz="2800" dirty="0">
                <a:solidFill>
                  <a:schemeClr val="tx2"/>
                </a:solidFill>
              </a:rPr>
              <a:t>= </a:t>
            </a:r>
            <a:br>
              <a:rPr lang="nl-NL" sz="2800" dirty="0">
                <a:solidFill>
                  <a:schemeClr val="tx2"/>
                </a:solidFill>
              </a:rPr>
            </a:br>
            <a:r>
              <a:rPr lang="nl-NL" sz="2800" dirty="0" smtClean="0">
                <a:solidFill>
                  <a:schemeClr val="tx2"/>
                </a:solidFill>
              </a:rPr>
              <a:t>ROBUSTNESS OF </a:t>
            </a:r>
            <a:r>
              <a:rPr lang="nl-NL" sz="2800" dirty="0">
                <a:solidFill>
                  <a:schemeClr val="tx2"/>
                </a:solidFill>
              </a:rPr>
              <a:t>SOCIAL </a:t>
            </a:r>
            <a:r>
              <a:rPr lang="nl-NL" sz="2800" dirty="0" smtClean="0">
                <a:solidFill>
                  <a:schemeClr val="tx2"/>
                </a:solidFill>
              </a:rPr>
              <a:t>INEQUALITY</a:t>
            </a:r>
            <a:endParaRPr lang="nl-NL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nl-NL" sz="4000" b="1" dirty="0" smtClean="0">
                <a:latin typeface="+mn-lt"/>
              </a:rPr>
              <a:t>WHY HEALTH INEQUALITIES PERSIST DESPITE THE WELFARE STATE</a:t>
            </a:r>
            <a:endParaRPr lang="nl-NL" altLang="nl-NL" sz="4000" b="1" dirty="0" smtClean="0"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7772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 err="1" smtClean="0"/>
              <a:t>Inequalities</a:t>
            </a:r>
            <a:r>
              <a:rPr lang="nl-NL" altLang="nl-NL" sz="2800" dirty="0" smtClean="0"/>
              <a:t> in access </a:t>
            </a:r>
            <a:r>
              <a:rPr lang="nl-NL" altLang="nl-NL" sz="2800" dirty="0" err="1" smtClean="0"/>
              <a:t>to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material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and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immaterial</a:t>
            </a:r>
            <a:r>
              <a:rPr lang="nl-NL" altLang="nl-NL" sz="2800" dirty="0" smtClean="0"/>
              <a:t> resources have </a:t>
            </a:r>
            <a:r>
              <a:rPr lang="nl-NL" altLang="nl-NL" sz="2800" dirty="0" err="1" smtClean="0"/>
              <a:t>not</a:t>
            </a:r>
            <a:r>
              <a:rPr lang="nl-NL" altLang="nl-NL" sz="2800" dirty="0" smtClean="0"/>
              <a:t> been </a:t>
            </a:r>
            <a:r>
              <a:rPr lang="nl-NL" altLang="nl-NL" sz="2800" dirty="0" err="1" smtClean="0"/>
              <a:t>eliminated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by</a:t>
            </a:r>
            <a:r>
              <a:rPr lang="nl-NL" altLang="nl-NL" sz="2800" dirty="0" smtClean="0"/>
              <a:t> the welfare state</a:t>
            </a:r>
            <a:br>
              <a:rPr lang="nl-NL" altLang="nl-NL" sz="2800" dirty="0" smtClean="0"/>
            </a:br>
            <a:endParaRPr lang="nl-NL" alt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err="1" smtClean="0"/>
              <a:t>Social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mobility</a:t>
            </a:r>
            <a:r>
              <a:rPr lang="nl-NL" altLang="nl-NL" sz="2800" dirty="0" smtClean="0"/>
              <a:t> has </a:t>
            </a:r>
            <a:r>
              <a:rPr lang="nl-NL" altLang="nl-NL" sz="2800" dirty="0" err="1" smtClean="0"/>
              <a:t>become</a:t>
            </a:r>
            <a:r>
              <a:rPr lang="nl-NL" altLang="nl-NL" sz="2800" dirty="0" smtClean="0"/>
              <a:t> more </a:t>
            </a:r>
            <a:r>
              <a:rPr lang="nl-NL" altLang="nl-NL" sz="2800" dirty="0" err="1" smtClean="0"/>
              <a:t>sensitive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to</a:t>
            </a:r>
            <a:r>
              <a:rPr lang="nl-NL" altLang="nl-NL" sz="2800" dirty="0" smtClean="0"/>
              <a:t> personal </a:t>
            </a:r>
            <a:r>
              <a:rPr lang="nl-NL" altLang="nl-NL" sz="2800" dirty="0" err="1" smtClean="0"/>
              <a:t>characteristics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that</a:t>
            </a:r>
            <a:r>
              <a:rPr lang="nl-NL" altLang="nl-NL" sz="2800" dirty="0" smtClean="0"/>
              <a:t> are </a:t>
            </a:r>
            <a:r>
              <a:rPr lang="nl-NL" altLang="nl-NL" sz="2800" dirty="0" err="1" smtClean="0"/>
              <a:t>associated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with</a:t>
            </a:r>
            <a:r>
              <a:rPr lang="nl-NL" altLang="nl-NL" sz="2800" dirty="0" smtClean="0"/>
              <a:t> health (</a:t>
            </a:r>
            <a:r>
              <a:rPr lang="nl-NL" altLang="nl-NL" sz="2800" dirty="0" err="1" smtClean="0"/>
              <a:t>mental</a:t>
            </a:r>
            <a:r>
              <a:rPr lang="nl-NL" altLang="nl-NL" sz="2800" dirty="0" smtClean="0"/>
              <a:t> health, </a:t>
            </a:r>
            <a:r>
              <a:rPr lang="nl-NL" altLang="nl-NL" sz="2800" dirty="0" err="1" smtClean="0"/>
              <a:t>cognitive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ability</a:t>
            </a:r>
            <a:r>
              <a:rPr lang="nl-NL" altLang="nl-NL" sz="2800" dirty="0" smtClean="0"/>
              <a:t>, …)</a:t>
            </a:r>
            <a:br>
              <a:rPr lang="nl-NL" altLang="nl-NL" sz="2800" dirty="0" smtClean="0"/>
            </a:br>
            <a:endParaRPr lang="nl-NL" alt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Welfare state is </a:t>
            </a:r>
            <a:r>
              <a:rPr lang="nl-NL" altLang="nl-NL" sz="2800" dirty="0" err="1" smtClean="0"/>
              <a:t>not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effective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against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determinants</a:t>
            </a:r>
            <a:r>
              <a:rPr lang="nl-NL" altLang="nl-NL" sz="2800" dirty="0" smtClean="0"/>
              <a:t> of </a:t>
            </a:r>
            <a:r>
              <a:rPr lang="nl-NL" altLang="nl-NL" sz="2800" dirty="0" err="1" smtClean="0"/>
              <a:t>disease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that</a:t>
            </a:r>
            <a:r>
              <a:rPr lang="nl-NL" altLang="nl-NL" sz="2800" dirty="0" smtClean="0"/>
              <a:t> are </a:t>
            </a:r>
            <a:r>
              <a:rPr lang="nl-NL" altLang="nl-NL" sz="2800" dirty="0" err="1" smtClean="0"/>
              <a:t>linked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to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consumption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behavior</a:t>
            </a:r>
            <a:endParaRPr lang="nl-NL" altLang="nl-NL" sz="2800" dirty="0" smtClean="0"/>
          </a:p>
        </p:txBody>
      </p:sp>
      <p:sp>
        <p:nvSpPr>
          <p:cNvPr id="16388" name="Tekstvak 1"/>
          <p:cNvSpPr txBox="1">
            <a:spLocks noChangeArrowheads="1"/>
          </p:cNvSpPr>
          <p:nvPr/>
        </p:nvSpPr>
        <p:spPr bwMode="auto">
          <a:xfrm>
            <a:off x="6300788" y="6453188"/>
            <a:ext cx="2087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altLang="nl-NL" sz="1600"/>
              <a:t>Mackenbach 2012</a:t>
            </a:r>
          </a:p>
        </p:txBody>
      </p:sp>
    </p:spTree>
    <p:extLst>
      <p:ext uri="{BB962C8B-B14F-4D97-AF65-F5344CB8AC3E}">
        <p14:creationId xmlns:p14="http://schemas.microsoft.com/office/powerpoint/2010/main" val="34965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>
            <a:noAutofit/>
          </a:bodyPr>
          <a:lstStyle/>
          <a:p>
            <a:r>
              <a:rPr lang="nl-NL" altLang="nl-NL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REDISTRIBUTIVE</a:t>
            </a:r>
            <a:r>
              <a:rPr lang="nl-NL" altLang="nl-NL" sz="4000" b="1" dirty="0" smtClean="0">
                <a:latin typeface="+mn-lt"/>
              </a:rPr>
              <a:t> EFFECTS OF THE WELFARE STATE, NETHERLANDS</a:t>
            </a:r>
          </a:p>
        </p:txBody>
      </p:sp>
      <p:graphicFrame>
        <p:nvGraphicFramePr>
          <p:cNvPr id="17411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47259"/>
              </p:ext>
            </p:extLst>
          </p:nvPr>
        </p:nvGraphicFramePr>
        <p:xfrm>
          <a:off x="273050" y="1773238"/>
          <a:ext cx="8632825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iek" r:id="rId4" imgW="8639015" imgH="4333990" progId="Excel.Chart.8">
                  <p:embed/>
                </p:oleObj>
              </mc:Choice>
              <mc:Fallback>
                <p:oleObj name="Grafiek" r:id="rId4" imgW="8639015" imgH="433399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773238"/>
                        <a:ext cx="8632825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kstvak 4"/>
          <p:cNvSpPr txBox="1">
            <a:spLocks noChangeArrowheads="1"/>
          </p:cNvSpPr>
          <p:nvPr/>
        </p:nvSpPr>
        <p:spPr bwMode="auto">
          <a:xfrm>
            <a:off x="6875463" y="6308725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altLang="nl-NL" sz="1600"/>
              <a:t>Ter Rele 2007</a:t>
            </a:r>
          </a:p>
        </p:txBody>
      </p:sp>
      <p:sp>
        <p:nvSpPr>
          <p:cNvPr id="17413" name="Tekstvak 1"/>
          <p:cNvSpPr txBox="1">
            <a:spLocks noChangeArrowheads="1"/>
          </p:cNvSpPr>
          <p:nvPr/>
        </p:nvSpPr>
        <p:spPr bwMode="auto">
          <a:xfrm>
            <a:off x="6668877" y="4437112"/>
            <a:ext cx="22864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altLang="nl-NL" sz="1400" dirty="0" err="1"/>
              <a:t>Lifetime</a:t>
            </a:r>
            <a:r>
              <a:rPr lang="nl-NL" altLang="nl-NL" sz="1400" dirty="0"/>
              <a:t> </a:t>
            </a:r>
            <a:r>
              <a:rPr lang="nl-NL" altLang="nl-NL" sz="1400" dirty="0" err="1"/>
              <a:t>wages</a:t>
            </a:r>
            <a:r>
              <a:rPr lang="nl-NL" altLang="nl-NL" sz="1400" dirty="0"/>
              <a:t> </a:t>
            </a:r>
            <a:r>
              <a:rPr lang="nl-NL" altLang="nl-NL" sz="1400" dirty="0" err="1"/>
              <a:t>before</a:t>
            </a:r>
            <a:r>
              <a:rPr lang="nl-NL" altLang="nl-NL" sz="1400" dirty="0"/>
              <a:t> </a:t>
            </a:r>
            <a:r>
              <a:rPr lang="nl-NL" altLang="nl-NL" sz="1400" dirty="0" err="1"/>
              <a:t>government</a:t>
            </a:r>
            <a:r>
              <a:rPr lang="nl-NL" altLang="nl-NL" sz="1400" dirty="0"/>
              <a:t> </a:t>
            </a:r>
            <a:r>
              <a:rPr lang="nl-NL" altLang="nl-NL" sz="1400" dirty="0" err="1"/>
              <a:t>intervention</a:t>
            </a:r>
            <a:r>
              <a:rPr lang="nl-NL" altLang="nl-NL" sz="1400" dirty="0"/>
              <a:t>, vs. </a:t>
            </a:r>
            <a:r>
              <a:rPr lang="nl-NL" altLang="nl-NL" sz="1400" dirty="0" err="1"/>
              <a:t>lifetime</a:t>
            </a:r>
            <a:r>
              <a:rPr lang="nl-NL" altLang="nl-NL" sz="1400" dirty="0"/>
              <a:t> welfare </a:t>
            </a:r>
            <a:r>
              <a:rPr lang="nl-NL" altLang="nl-NL" sz="1400" dirty="0" err="1"/>
              <a:t>after</a:t>
            </a:r>
            <a:r>
              <a:rPr lang="nl-NL" altLang="nl-NL" sz="1400" dirty="0"/>
              <a:t> tax, cash transfers </a:t>
            </a:r>
            <a:r>
              <a:rPr lang="nl-NL" altLang="nl-NL" sz="1400" dirty="0" err="1"/>
              <a:t>and</a:t>
            </a:r>
            <a:r>
              <a:rPr lang="nl-NL" altLang="nl-NL" sz="1400" dirty="0"/>
              <a:t> non-cash benefits, in </a:t>
            </a:r>
            <a:r>
              <a:rPr lang="nl-NL" altLang="nl-NL" sz="1400" dirty="0" err="1"/>
              <a:t>thousands</a:t>
            </a:r>
            <a:r>
              <a:rPr lang="nl-NL" altLang="nl-NL" sz="1400" dirty="0"/>
              <a:t> of </a:t>
            </a:r>
            <a:r>
              <a:rPr lang="nl-NL" altLang="nl-NL" sz="1400" dirty="0" err="1"/>
              <a:t>Euros</a:t>
            </a:r>
            <a:r>
              <a:rPr lang="nl-NL" altLang="nl-NL" sz="1400" dirty="0"/>
              <a:t>, Netherlands, ca. 2002 </a:t>
            </a:r>
          </a:p>
        </p:txBody>
      </p:sp>
    </p:spTree>
    <p:extLst>
      <p:ext uri="{BB962C8B-B14F-4D97-AF65-F5344CB8AC3E}">
        <p14:creationId xmlns:p14="http://schemas.microsoft.com/office/powerpoint/2010/main" val="4156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l-NL" sz="4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RISE OF INTERGENERATIONAL SOCIAL </a:t>
            </a:r>
            <a:r>
              <a:rPr lang="en-US" altLang="nl-NL" sz="4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MOBILITY</a:t>
            </a:r>
            <a:endParaRPr lang="nl-NL" altLang="nl-NL" sz="24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8435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85244"/>
              </p:ext>
            </p:extLst>
          </p:nvPr>
        </p:nvGraphicFramePr>
        <p:xfrm>
          <a:off x="300038" y="2133600"/>
          <a:ext cx="8615362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erkblad" r:id="rId4" imgW="8810736" imgH="4638511" progId="Excel.Sheet.8">
                  <p:embed/>
                </p:oleObj>
              </mc:Choice>
              <mc:Fallback>
                <p:oleObj name="Werkblad" r:id="rId4" imgW="8810736" imgH="46385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133600"/>
                        <a:ext cx="8615362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kstvak 4"/>
          <p:cNvSpPr txBox="1">
            <a:spLocks noChangeArrowheads="1"/>
          </p:cNvSpPr>
          <p:nvPr/>
        </p:nvSpPr>
        <p:spPr bwMode="auto">
          <a:xfrm>
            <a:off x="7451725" y="6381750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altLang="nl-NL" sz="1600"/>
              <a:t>RMO 2011</a:t>
            </a:r>
          </a:p>
        </p:txBody>
      </p:sp>
    </p:spTree>
    <p:extLst>
      <p:ext uri="{BB962C8B-B14F-4D97-AF65-F5344CB8AC3E}">
        <p14:creationId xmlns:p14="http://schemas.microsoft.com/office/powerpoint/2010/main" val="37364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Autofit/>
          </a:bodyPr>
          <a:lstStyle/>
          <a:p>
            <a:r>
              <a:rPr lang="nl-NL" altLang="nl-NL" sz="4000" b="1" dirty="0" smtClean="0">
                <a:latin typeface="+mn-lt"/>
              </a:rPr>
              <a:t>TOBACCO CONTROL AND INEQUALITIES IN QUIT RATIOS</a:t>
            </a:r>
          </a:p>
        </p:txBody>
      </p:sp>
      <p:pic>
        <p:nvPicPr>
          <p:cNvPr id="19459" name="Picture 2" descr="C:\Users\Johan\Desktop\img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842125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kstvak 3"/>
          <p:cNvSpPr txBox="1">
            <a:spLocks noChangeArrowheads="1"/>
          </p:cNvSpPr>
          <p:nvPr/>
        </p:nvSpPr>
        <p:spPr bwMode="auto">
          <a:xfrm>
            <a:off x="5867400" y="6381750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altLang="nl-NL" sz="1600"/>
              <a:t>Schaap et al. 2008</a:t>
            </a:r>
          </a:p>
        </p:txBody>
      </p:sp>
    </p:spTree>
    <p:extLst>
      <p:ext uri="{BB962C8B-B14F-4D97-AF65-F5344CB8AC3E}">
        <p14:creationId xmlns:p14="http://schemas.microsoft.com/office/powerpoint/2010/main" val="1894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SOBERING CONCLUSIONS</a:t>
            </a:r>
            <a:endParaRPr lang="nl-NL" sz="44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46325" y="1772816"/>
            <a:ext cx="7772400" cy="46803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Magnitude of socioeconomic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inequalities in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mortality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varies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substantially between countries, suggesting great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potential for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reduction – </a:t>
            </a:r>
            <a:r>
              <a:rPr lang="en-US" sz="2800" dirty="0" smtClean="0">
                <a:solidFill>
                  <a:srgbClr val="C00000"/>
                </a:solidFill>
              </a:rPr>
              <a:t>but s</a:t>
            </a:r>
            <a:r>
              <a:rPr lang="nl-NL" sz="2800" dirty="0" smtClean="0">
                <a:solidFill>
                  <a:srgbClr val="C00000"/>
                </a:solidFill>
              </a:rPr>
              <a:t>maller </a:t>
            </a:r>
            <a:r>
              <a:rPr lang="nl-NL" sz="2800" dirty="0" err="1" smtClean="0">
                <a:solidFill>
                  <a:srgbClr val="C00000"/>
                </a:solidFill>
              </a:rPr>
              <a:t>inequalities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smtClean="0">
                <a:solidFill>
                  <a:srgbClr val="C00000"/>
                </a:solidFill>
              </a:rPr>
              <a:t>do </a:t>
            </a:r>
            <a:r>
              <a:rPr lang="nl-NL" sz="2800" dirty="0" err="1" smtClean="0">
                <a:solidFill>
                  <a:srgbClr val="C00000"/>
                </a:solidFill>
              </a:rPr>
              <a:t>not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err="1" smtClean="0">
                <a:solidFill>
                  <a:srgbClr val="C00000"/>
                </a:solidFill>
              </a:rPr>
              <a:t>reflect</a:t>
            </a:r>
            <a:r>
              <a:rPr lang="nl-NL" sz="2800" dirty="0" smtClean="0">
                <a:solidFill>
                  <a:srgbClr val="C00000"/>
                </a:solidFill>
              </a:rPr>
              <a:t> more </a:t>
            </a:r>
            <a:r>
              <a:rPr lang="nl-NL" sz="2800" dirty="0" err="1" smtClean="0">
                <a:solidFill>
                  <a:srgbClr val="C00000"/>
                </a:solidFill>
              </a:rPr>
              <a:t>effective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err="1" smtClean="0">
                <a:solidFill>
                  <a:srgbClr val="C00000"/>
                </a:solidFill>
              </a:rPr>
              <a:t>policies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Recently, absolute mortality inequalities have started to decline in some countries </a:t>
            </a:r>
            <a:r>
              <a:rPr lang="en-US" sz="2800" dirty="0" smtClean="0">
                <a:solidFill>
                  <a:srgbClr val="C00000"/>
                </a:solidFill>
              </a:rPr>
              <a:t>– but do </a:t>
            </a:r>
            <a:r>
              <a:rPr lang="en-US" sz="2800" dirty="0" smtClean="0">
                <a:solidFill>
                  <a:srgbClr val="C00000"/>
                </a:solidFill>
              </a:rPr>
              <a:t>not reflect success of national </a:t>
            </a:r>
            <a:r>
              <a:rPr lang="en-US" sz="2800" dirty="0" smtClean="0">
                <a:solidFill>
                  <a:srgbClr val="C00000"/>
                </a:solidFill>
              </a:rPr>
              <a:t>programs to reduce health inequalities, and relative inequalities continue to rise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l-NL" sz="2800" dirty="0" smtClean="0">
                <a:solidFill>
                  <a:srgbClr val="C00000"/>
                </a:solidFill>
              </a:rPr>
              <a:t>Health </a:t>
            </a:r>
            <a:r>
              <a:rPr lang="nl-NL" sz="2800" dirty="0" err="1" smtClean="0">
                <a:solidFill>
                  <a:srgbClr val="C00000"/>
                </a:solidFill>
              </a:rPr>
              <a:t>inequalities</a:t>
            </a:r>
            <a:r>
              <a:rPr lang="nl-NL" sz="2800" dirty="0" smtClean="0">
                <a:solidFill>
                  <a:srgbClr val="C00000"/>
                </a:solidFill>
              </a:rPr>
              <a:t> are </a:t>
            </a:r>
            <a:r>
              <a:rPr lang="nl-NL" sz="2800" dirty="0" err="1" smtClean="0">
                <a:solidFill>
                  <a:srgbClr val="C00000"/>
                </a:solidFill>
              </a:rPr>
              <a:t>remarkably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err="1" smtClean="0">
                <a:solidFill>
                  <a:srgbClr val="C00000"/>
                </a:solidFill>
              </a:rPr>
              <a:t>robust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err="1" smtClean="0">
                <a:solidFill>
                  <a:srgbClr val="C00000"/>
                </a:solidFill>
              </a:rPr>
              <a:t>across</a:t>
            </a:r>
            <a:r>
              <a:rPr lang="nl-NL" sz="2800" dirty="0" smtClean="0">
                <a:solidFill>
                  <a:srgbClr val="C00000"/>
                </a:solidFill>
              </a:rPr>
              <a:t> time </a:t>
            </a:r>
            <a:r>
              <a:rPr lang="nl-NL" sz="2800" dirty="0" err="1" smtClean="0">
                <a:solidFill>
                  <a:srgbClr val="C00000"/>
                </a:solidFill>
              </a:rPr>
              <a:t>and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err="1" smtClean="0">
                <a:solidFill>
                  <a:srgbClr val="C00000"/>
                </a:solidFill>
              </a:rPr>
              <a:t>place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– we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need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better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ideas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addressing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2">
                    <a:lumMod val="25000"/>
                  </a:schemeClr>
                </a:solidFill>
              </a:rPr>
              <a:t>inequalities</a:t>
            </a: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nl-NL" sz="2800" dirty="0" err="1">
                <a:solidFill>
                  <a:schemeClr val="bg2">
                    <a:lumMod val="25000"/>
                  </a:schemeClr>
                </a:solidFill>
              </a:rPr>
              <a:t>consumption</a:t>
            </a: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2">
                    <a:lumMod val="25000"/>
                  </a:schemeClr>
                </a:solidFill>
              </a:rPr>
              <a:t>behavior</a:t>
            </a: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/or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their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fundamental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</a:rPr>
              <a:t>causes</a:t>
            </a:r>
            <a:endParaRPr lang="nl-NL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News Gothic MT" pitchFamily="34" charset="0"/>
              </a:rPr>
              <a:t>THANK YOU!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424862" cy="49244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Mackenbach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JP. The persistence of health inequalities in modern welfare states: The explanation of a paradox.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Soc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Sci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 Med </a:t>
            </a:r>
            <a:r>
              <a:rPr lang="en-GB" sz="2400" i="1" dirty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2012;75:761-769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Eikemo TA et al. How can inequalities in health be reduced? A study of 6 risk factors in 21 European populations. 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Submitted for publication</a:t>
            </a:r>
            <a:endParaRPr lang="en-GB" sz="2400" dirty="0" smtClean="0">
              <a:solidFill>
                <a:schemeClr val="bg2">
                  <a:lumMod val="25000"/>
                </a:schemeClr>
              </a:solidFill>
              <a:latin typeface="News Gothic MT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Kulhanova I et al. Why does Spain have smaller inequalities in mortality?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Eur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 J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Publ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 Health (in press)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Mackenbach JP et al. Widening inequalities in mortality in mortality: a study of 3.2 million deaths in 13 European countries. 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Submitted for publication</a:t>
            </a:r>
            <a:endParaRPr lang="en-GB" sz="2400" dirty="0" smtClean="0">
              <a:solidFill>
                <a:schemeClr val="bg2">
                  <a:lumMod val="25000"/>
                </a:schemeClr>
              </a:solidFill>
              <a:latin typeface="News Gothic MT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Mackenbach JP et al.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Variations in the relation between education and cause-specific mortality in 19 European populations: a test of the “fundamental causes” theory of social inequalities in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health.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News Gothic MT" pitchFamily="34" charset="0"/>
              </a:rPr>
              <a:t>Submitted for publication</a:t>
            </a:r>
            <a:endParaRPr lang="nl-NL" sz="2400" dirty="0" smtClean="0">
              <a:solidFill>
                <a:schemeClr val="bg2">
                  <a:lumMod val="25000"/>
                </a:schemeClr>
              </a:solidFill>
              <a:latin typeface="News Gothic M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News Gothic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dH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03800" y="549275"/>
            <a:ext cx="39243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The great paradox of public health: 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despite prosperity, more equal income distribution, welfare state, equal access to health care, …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health inequalities persist, and even are widening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TWO RESEARCH STRATEGIES </a:t>
            </a:r>
            <a:endParaRPr lang="nl-NL" sz="4400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Zooming in: </a:t>
            </a:r>
            <a:r>
              <a:rPr lang="en-GB" sz="2800" dirty="0" smtClean="0">
                <a:solidFill>
                  <a:srgbClr val="C00000"/>
                </a:solidFill>
              </a:rPr>
              <a:t>individuals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, and how they differ in socioeconomic position, specific risk factors, and health outcomes</a:t>
            </a:r>
            <a:b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	e.g. Whitehall, GLOBE, birth cohort studies, …</a:t>
            </a:r>
          </a:p>
          <a:p>
            <a:pPr eaLnBrk="1" hangingPunct="1"/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Zooming out: </a:t>
            </a:r>
            <a:r>
              <a:rPr lang="en-GB" sz="2800" dirty="0" smtClean="0">
                <a:solidFill>
                  <a:srgbClr val="C00000"/>
                </a:solidFill>
              </a:rPr>
              <a:t>societies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, and how they differ in social structure, risk factor distribution, and health </a:t>
            </a:r>
            <a:b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inequalities</a:t>
            </a:r>
            <a:b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	e.g. international comparative studies</a:t>
            </a:r>
            <a:endParaRPr lang="nl-NL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dirty="0" smtClean="0"/>
              <a:t>WHAT </a:t>
            </a:r>
            <a:r>
              <a:rPr lang="nl-NL" sz="4000" dirty="0" smtClean="0"/>
              <a:t>DO VARIATIONS BETWEEN COUNTRIES TELL US?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611560" y="1714500"/>
            <a:ext cx="8064895" cy="488285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Socioeconomic inequalities in mortality are universal and substantial – </a:t>
            </a:r>
            <a:r>
              <a:rPr lang="en-GB" sz="2800" dirty="0" smtClean="0">
                <a:solidFill>
                  <a:srgbClr val="C00000"/>
                </a:solidFill>
              </a:rPr>
              <a:t>not smaller </a:t>
            </a:r>
            <a:r>
              <a:rPr lang="en-GB" sz="2800" dirty="0" smtClean="0">
                <a:solidFill>
                  <a:srgbClr val="C00000"/>
                </a:solidFill>
              </a:rPr>
              <a:t>in </a:t>
            </a:r>
            <a:r>
              <a:rPr lang="en-GB" sz="2800" dirty="0" smtClean="0">
                <a:solidFill>
                  <a:srgbClr val="C00000"/>
                </a:solidFill>
              </a:rPr>
              <a:t>Northern but in Southern Europe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Socioeconomic inequalities in mortality are widening  – </a:t>
            </a:r>
            <a:r>
              <a:rPr lang="en-GB" sz="2800" dirty="0" smtClean="0">
                <a:solidFill>
                  <a:srgbClr val="C00000"/>
                </a:solidFill>
              </a:rPr>
              <a:t>not responsive to policies aiming to reduce inequalities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eaLnBrk="1" hangingPunct="1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Lifestyle risk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factors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play important role – </a:t>
            </a:r>
            <a:r>
              <a:rPr lang="en-GB" sz="2800" dirty="0" smtClean="0">
                <a:solidFill>
                  <a:srgbClr val="C00000"/>
                </a:solidFill>
              </a:rPr>
              <a:t>with </a:t>
            </a:r>
            <a:r>
              <a:rPr lang="en-GB" sz="2800" dirty="0" smtClean="0">
                <a:solidFill>
                  <a:srgbClr val="C00000"/>
                </a:solidFill>
              </a:rPr>
              <a:t>variability illustrating robustness of socioeconomic position as “fundamental cause”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smtClean="0"/>
              <a:t>VARIATIONS IN MAGNITUDE OF INEQUALITIES IN MORTALITY (M)</a:t>
            </a:r>
          </a:p>
        </p:txBody>
      </p:sp>
      <p:sp>
        <p:nvSpPr>
          <p:cNvPr id="30724" name="Tekstvak 6"/>
          <p:cNvSpPr txBox="1">
            <a:spLocks noChangeArrowheads="1"/>
          </p:cNvSpPr>
          <p:nvPr/>
        </p:nvSpPr>
        <p:spPr bwMode="auto">
          <a:xfrm>
            <a:off x="6588224" y="6453336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Mackenbach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44730"/>
              </p:ext>
            </p:extLst>
          </p:nvPr>
        </p:nvGraphicFramePr>
        <p:xfrm>
          <a:off x="755576" y="1556793"/>
          <a:ext cx="7704856" cy="490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smtClean="0"/>
              <a:t>VARIATIONS IN MAGNITUDE OF INEQUALITIES IN MORTALITY (M)</a:t>
            </a:r>
          </a:p>
        </p:txBody>
      </p:sp>
      <p:sp>
        <p:nvSpPr>
          <p:cNvPr id="30724" name="Tekstvak 6"/>
          <p:cNvSpPr txBox="1">
            <a:spLocks noChangeArrowheads="1"/>
          </p:cNvSpPr>
          <p:nvPr/>
        </p:nvSpPr>
        <p:spPr bwMode="auto">
          <a:xfrm>
            <a:off x="6588224" y="6453336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Mackenbach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612616"/>
              </p:ext>
            </p:extLst>
          </p:nvPr>
        </p:nvGraphicFramePr>
        <p:xfrm>
          <a:off x="755576" y="1556793"/>
          <a:ext cx="7704856" cy="490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al 1"/>
          <p:cNvSpPr/>
          <p:nvPr/>
        </p:nvSpPr>
        <p:spPr>
          <a:xfrm>
            <a:off x="1187624" y="3462908"/>
            <a:ext cx="1872208" cy="648072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7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NL" sz="4000" dirty="0" smtClean="0"/>
              <a:t>VARIATIONS IN MAGNITUDE OF INEQUALITIES IN MORTALITY (M)</a:t>
            </a:r>
          </a:p>
        </p:txBody>
      </p:sp>
      <p:sp>
        <p:nvSpPr>
          <p:cNvPr id="30724" name="Tekstvak 6"/>
          <p:cNvSpPr txBox="1">
            <a:spLocks noChangeArrowheads="1"/>
          </p:cNvSpPr>
          <p:nvPr/>
        </p:nvSpPr>
        <p:spPr bwMode="auto">
          <a:xfrm>
            <a:off x="6588224" y="6453336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nl-NL" sz="1400" dirty="0">
                <a:latin typeface="+mn-lt"/>
              </a:rPr>
              <a:t>Mackenbach et al</a:t>
            </a:r>
            <a:r>
              <a:rPr lang="nl-NL" sz="1400" dirty="0" smtClean="0">
                <a:latin typeface="+mn-lt"/>
              </a:rPr>
              <a:t>., </a:t>
            </a:r>
            <a:r>
              <a:rPr lang="nl-NL" sz="1400" dirty="0" err="1" smtClean="0">
                <a:latin typeface="+mn-lt"/>
              </a:rPr>
              <a:t>submitted</a:t>
            </a:r>
            <a:endParaRPr lang="nl-NL" sz="1400" dirty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84381"/>
              </p:ext>
            </p:extLst>
          </p:nvPr>
        </p:nvGraphicFramePr>
        <p:xfrm>
          <a:off x="755576" y="1556793"/>
          <a:ext cx="7704856" cy="490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al 1"/>
          <p:cNvSpPr/>
          <p:nvPr/>
        </p:nvSpPr>
        <p:spPr>
          <a:xfrm>
            <a:off x="4860032" y="3789040"/>
            <a:ext cx="1872208" cy="648072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4644</TotalTime>
  <Words>1129</Words>
  <Application>Microsoft Office PowerPoint</Application>
  <PresentationFormat>Diavoorstelling (4:3)</PresentationFormat>
  <Paragraphs>273</Paragraphs>
  <Slides>39</Slides>
  <Notes>19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2" baseType="lpstr">
      <vt:lpstr>Module</vt:lpstr>
      <vt:lpstr>Microsoft Excel Chart</vt:lpstr>
      <vt:lpstr>Microsoft Excel 97-2003 Worksheet</vt:lpstr>
      <vt:lpstr>THE PERSISTENCE OF  HEALTH INEQUALITIES IN  MODERN WELFARE STATES </vt:lpstr>
      <vt:lpstr>INEQUALITIES IN LIFE EXPECTANCY ALONG ROTTERDAM’S METROLINES</vt:lpstr>
      <vt:lpstr>INEQUALITIES IN LIFE EXPECTANCY  IN THE NETHERLANDS</vt:lpstr>
      <vt:lpstr>PowerPoint-presentatie</vt:lpstr>
      <vt:lpstr>TWO RESEARCH STRATEGIES </vt:lpstr>
      <vt:lpstr>WHAT DO VARIATIONS BETWEEN COUNTRIES TELL US?</vt:lpstr>
      <vt:lpstr>VARIATIONS IN MAGNITUDE OF INEQUALITIES IN MORTALITY (M)</vt:lpstr>
      <vt:lpstr>VARIATIONS IN MAGNITUDE OF INEQUALITIES IN MORTALITY (M)</vt:lpstr>
      <vt:lpstr>VARIATIONS IN MAGNITUDE OF INEQUALITIES IN MORTALITY (M)</vt:lpstr>
      <vt:lpstr>VARIATIONS IN MAGNITUDE OF INEQUALITIES IN MORTALITY (W)</vt:lpstr>
      <vt:lpstr>VARIATIONS IN MAGNITUDE OF INEQUALITIES IN MORTALITY (W)</vt:lpstr>
      <vt:lpstr>VARIATIONS IN MAGNITUDE OF INEQUALITIES IN MORTALITY (W)</vt:lpstr>
      <vt:lpstr>WHY DO NORDIC COUNTRIES HAVE LARGER INEQUALITIES THAN SPAIN?</vt:lpstr>
      <vt:lpstr>INEQUALITIES IN SMOKING (M)</vt:lpstr>
      <vt:lpstr>INEQUALITIES IN SMOKING (M)</vt:lpstr>
      <vt:lpstr>INEQUALITIES IN SMOKING (W)</vt:lpstr>
      <vt:lpstr>INEQUALITIES IN SMOKING (W)</vt:lpstr>
      <vt:lpstr>WIDENING  RELATIVE INEQUALITIES (M) </vt:lpstr>
      <vt:lpstr>VARIABLE TREND  ABSOLUTE INEQUALITIES (M) </vt:lpstr>
      <vt:lpstr>VARIABLE TREND  ABSOLUTE INEQUALITIES (M) </vt:lpstr>
      <vt:lpstr>PowerPoint-presentatie</vt:lpstr>
      <vt:lpstr>DID ENGLAND HAVE MORE NARROWING OF ABSOLUTE INEQUALITIES?</vt:lpstr>
      <vt:lpstr>DID ENGLAND HAVE MORE NARROWING OF ABSOLUTE INEQUALITIES?</vt:lpstr>
      <vt:lpstr>DID ENGLAND HAVE MORE NARROWING OF ABSOLUTE INEQUALITIES?</vt:lpstr>
      <vt:lpstr>DIFFERENCE-IN-DIFFERENCE ANALYSIS OF INEQUALITIES IN 5 OUTCOMES</vt:lpstr>
      <vt:lpstr>ISCHEMIC HEART DISEASE (M)</vt:lpstr>
      <vt:lpstr>ROLE OF SMOKING AND OVERWEIGHT (M)  </vt:lpstr>
      <vt:lpstr>ROLE OF SMOKING AND OVERWEIGHT (W)</vt:lpstr>
      <vt:lpstr>PREVENTABLE VERSUS  NON-PREVENTABLE CAUSES (M)</vt:lpstr>
      <vt:lpstr>PREVENTABLE VERSUS  NON-PREVENTABLE CAUSES (M)</vt:lpstr>
      <vt:lpstr>PREVENTABLE VERSUS  NON-PREVENTABLE CAUSES</vt:lpstr>
      <vt:lpstr>PREVENTABLE VERSUS  NON-PREVENTABLE CAUSES</vt:lpstr>
      <vt:lpstr>PowerPoint-presentatie</vt:lpstr>
      <vt:lpstr>WHY HEALTH INEQUALITIES PERSIST DESPITE THE WELFARE STATE</vt:lpstr>
      <vt:lpstr>REDISTRIBUTIVE EFFECTS OF THE WELFARE STATE, NETHERLANDS</vt:lpstr>
      <vt:lpstr>RISE OF INTERGENERATIONAL SOCIAL MOBILITY</vt:lpstr>
      <vt:lpstr>TOBACCO CONTROL AND INEQUALITIES IN QUIT RATIOS</vt:lpstr>
      <vt:lpstr>SOBERING CONCLUSIONS</vt:lpstr>
      <vt:lpstr>THANK YOU!</vt:lpstr>
    </vt:vector>
  </TitlesOfParts>
  <Company>Erasmus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Persistence of health inequalities</dc:title>
  <dc:creator>"Johan Mackenbach" &lt;j.mackenbach@erasmusmc.nl&gt;</dc:creator>
  <cp:keywords>SEGV</cp:keywords>
  <cp:lastModifiedBy>Johan Mackenbach</cp:lastModifiedBy>
  <cp:revision>543</cp:revision>
  <dcterms:created xsi:type="dcterms:W3CDTF">2004-03-05T11:02:10Z</dcterms:created>
  <dcterms:modified xsi:type="dcterms:W3CDTF">2014-04-18T11:00:16Z</dcterms:modified>
</cp:coreProperties>
</file>